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62" r:id="rId4"/>
    <p:sldId id="290" r:id="rId5"/>
    <p:sldId id="310" r:id="rId6"/>
    <p:sldId id="258" r:id="rId7"/>
    <p:sldId id="261" r:id="rId8"/>
    <p:sldId id="289" r:id="rId9"/>
    <p:sldId id="260" r:id="rId10"/>
    <p:sldId id="308" r:id="rId11"/>
    <p:sldId id="309" r:id="rId12"/>
    <p:sldId id="312" r:id="rId13"/>
    <p:sldId id="259" r:id="rId14"/>
    <p:sldId id="313" r:id="rId15"/>
    <p:sldId id="314" r:id="rId16"/>
    <p:sldId id="291" r:id="rId17"/>
    <p:sldId id="292" r:id="rId18"/>
    <p:sldId id="311" r:id="rId19"/>
    <p:sldId id="263" r:id="rId20"/>
    <p:sldId id="266" r:id="rId21"/>
    <p:sldId id="298" r:id="rId22"/>
    <p:sldId id="297" r:id="rId23"/>
    <p:sldId id="264" r:id="rId24"/>
    <p:sldId id="267" r:id="rId25"/>
    <p:sldId id="299" r:id="rId26"/>
    <p:sldId id="300" r:id="rId27"/>
    <p:sldId id="271" r:id="rId28"/>
    <p:sldId id="302" r:id="rId29"/>
    <p:sldId id="303" r:id="rId30"/>
    <p:sldId id="304" r:id="rId31"/>
    <p:sldId id="305" r:id="rId32"/>
    <p:sldId id="272" r:id="rId33"/>
    <p:sldId id="315" r:id="rId34"/>
    <p:sldId id="269" r:id="rId35"/>
    <p:sldId id="307" r:id="rId36"/>
    <p:sldId id="306" r:id="rId37"/>
    <p:sldId id="265" r:id="rId38"/>
    <p:sldId id="268" r:id="rId39"/>
    <p:sldId id="275" r:id="rId40"/>
    <p:sldId id="274" r:id="rId41"/>
    <p:sldId id="273" r:id="rId42"/>
    <p:sldId id="293" r:id="rId43"/>
    <p:sldId id="277" r:id="rId44"/>
    <p:sldId id="282" r:id="rId45"/>
    <p:sldId id="283" r:id="rId46"/>
    <p:sldId id="284" r:id="rId47"/>
    <p:sldId id="276" r:id="rId48"/>
    <p:sldId id="278" r:id="rId49"/>
    <p:sldId id="296" r:id="rId50"/>
    <p:sldId id="287" r:id="rId51"/>
    <p:sldId id="288" r:id="rId52"/>
    <p:sldId id="285"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08" autoAdjust="0"/>
  </p:normalViewPr>
  <p:slideViewPr>
    <p:cSldViewPr>
      <p:cViewPr varScale="1">
        <p:scale>
          <a:sx n="121" d="100"/>
          <a:sy n="121" d="100"/>
        </p:scale>
        <p:origin x="-120" y="-208"/>
      </p:cViewPr>
      <p:guideLst>
        <p:guide orient="horz" pos="2160"/>
        <p:guide pos="2880"/>
      </p:guideLst>
    </p:cSldViewPr>
  </p:slideViewPr>
  <p:outlineViewPr>
    <p:cViewPr>
      <p:scale>
        <a:sx n="33" d="100"/>
        <a:sy n="33" d="100"/>
      </p:scale>
      <p:origin x="0" y="27448"/>
    </p:cViewPr>
  </p:outlineViewPr>
  <p:notesTextViewPr>
    <p:cViewPr>
      <p:scale>
        <a:sx n="100" d="100"/>
        <a:sy n="100" d="100"/>
      </p:scale>
      <p:origin x="0" y="0"/>
    </p:cViewPr>
  </p:notesTextViewPr>
  <p:sorterViewPr>
    <p:cViewPr>
      <p:scale>
        <a:sx n="150" d="100"/>
        <a:sy n="150" d="100"/>
      </p:scale>
      <p:origin x="0" y="7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B984FD7-6B03-AA42-A32D-6D9E0A589FC9}" type="datetimeFigureOut">
              <a:rPr lang="en-US"/>
              <a:pPr>
                <a:defRPr/>
              </a:pPr>
              <a:t>8/23/18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CA1AAB5-814B-8A49-900B-BAB23271F135}" type="slidenum">
              <a:rPr lang="en-US"/>
              <a:pPr>
                <a:defRPr/>
              </a:pPr>
              <a:t>‹#›</a:t>
            </a:fld>
            <a:endParaRPr lang="en-US"/>
          </a:p>
        </p:txBody>
      </p:sp>
    </p:spTree>
    <p:extLst>
      <p:ext uri="{BB962C8B-B14F-4D97-AF65-F5344CB8AC3E}">
        <p14:creationId xmlns:p14="http://schemas.microsoft.com/office/powerpoint/2010/main" val="355177108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C5F26-7C52-F14E-83D3-1893DE8DC1F9}" type="slidenum">
              <a:rPr lang="en-US" sz="1200"/>
              <a:pPr/>
              <a:t>38</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322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481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4309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6430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12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13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52473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896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15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5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2577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386960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Text Box 7"/>
          <p:cNvSpPr txBox="1">
            <a:spLocks noChangeArrowheads="1"/>
          </p:cNvSpPr>
          <p:nvPr userDrawn="1"/>
        </p:nvSpPr>
        <p:spPr bwMode="auto">
          <a:xfrm>
            <a:off x="0" y="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b="1">
                <a:ea typeface="+mn-ea"/>
                <a:cs typeface="+mn-cs"/>
              </a:rPr>
              <a:t>CS2110</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B8tmfcOg8l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dreads.com/author/show/8164.Lewis_Carroll" TargetMode="External"/><Relationship Id="rId3" Type="http://schemas.openxmlformats.org/officeDocument/2006/relationships/hyperlink" Target="https://www.goodreads.com/work/quotes/4596257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ames.penjee.com/binary-numbers-gam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wmf"/><Relationship Id="rId5" Type="http://schemas.openxmlformats.org/officeDocument/2006/relationships/oleObject" Target="../embeddings/oleObject2.bin"/><Relationship Id="rId6" Type="http://schemas.openxmlformats.org/officeDocument/2006/relationships/image" Target="../media/image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noChangeArrowheads="1"/>
          </p:cNvSpPr>
          <p:nvPr>
            <p:ph type="ctrTitle"/>
          </p:nvPr>
        </p:nvSpPr>
        <p:spPr/>
        <p:txBody>
          <a:bodyPr/>
          <a:lstStyle/>
          <a:p>
            <a:pPr eaLnBrk="1" hangingPunct="1"/>
            <a:r>
              <a:rPr lang="en-US" dirty="0" err="1">
                <a:latin typeface="Arial" charset="0"/>
              </a:rPr>
              <a:t>Datatypes</a:t>
            </a:r>
            <a:r>
              <a:rPr lang="en-US" dirty="0">
                <a:latin typeface="Arial" charset="0"/>
              </a:rPr>
              <a:t> I</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atin typeface="Arial" charset="0"/>
              </a:rPr>
              <a:t>Babbage Difference Engine #2</a:t>
            </a:r>
          </a:p>
        </p:txBody>
      </p:sp>
      <p:pic>
        <p:nvPicPr>
          <p:cNvPr id="4915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693617"/>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endParaRPr lang="en-US">
              <a:latin typeface="Arial" charset="0"/>
            </a:endParaRPr>
          </a:p>
        </p:txBody>
      </p:sp>
      <p:sp>
        <p:nvSpPr>
          <p:cNvPr id="50178" name="Content Placeholder 2"/>
          <p:cNvSpPr>
            <a:spLocks noGrp="1"/>
          </p:cNvSpPr>
          <p:nvPr>
            <p:ph idx="1"/>
          </p:nvPr>
        </p:nvSpPr>
        <p:spPr/>
        <p:txBody>
          <a:bodyPr/>
          <a:lstStyle/>
          <a:p>
            <a:r>
              <a:rPr lang="en-US" dirty="0">
                <a:latin typeface="Arial" charset="0"/>
                <a:hlinkClick r:id="rId2"/>
              </a:rPr>
              <a:t>Difference Engine #2 Video</a:t>
            </a:r>
            <a:endParaRPr lang="en-US" dirty="0">
              <a:latin typeface="Arial" charset="0"/>
            </a:endParaRPr>
          </a:p>
        </p:txBody>
      </p:sp>
    </p:spTree>
    <p:extLst>
      <p:ext uri="{BB962C8B-B14F-4D97-AF65-F5344CB8AC3E}">
        <p14:creationId xmlns:p14="http://schemas.microsoft.com/office/powerpoint/2010/main" val="723862882"/>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Decimal or Binary?</a:t>
            </a:r>
          </a:p>
        </p:txBody>
      </p:sp>
      <p:sp>
        <p:nvSpPr>
          <p:cNvPr id="3" name="Content Placeholder 2"/>
          <p:cNvSpPr>
            <a:spLocks noGrp="1"/>
          </p:cNvSpPr>
          <p:nvPr>
            <p:ph idx="1"/>
          </p:nvPr>
        </p:nvSpPr>
        <p:spPr/>
        <p:txBody>
          <a:bodyPr/>
          <a:lstStyle/>
          <a:p>
            <a:r>
              <a:rPr lang="en-US" dirty="0"/>
              <a:t>History has pretty well determined that binary is the right way to store data and calculate with today’s electronics.</a:t>
            </a:r>
          </a:p>
          <a:p>
            <a:r>
              <a:rPr lang="en-US" dirty="0"/>
              <a:t>Only computers in the 40s and 50s attempted to store data in decimal.</a:t>
            </a:r>
          </a:p>
          <a:p>
            <a:r>
              <a:rPr lang="en-US" dirty="0"/>
              <a:t>Up through the 70s, computers binary-coded decimal instructions (store in coded binary, calculate in decimal).</a:t>
            </a:r>
          </a:p>
          <a:p>
            <a:r>
              <a:rPr lang="en-US" dirty="0"/>
              <a:t>They’re very rare in modern computers.</a:t>
            </a:r>
          </a:p>
        </p:txBody>
      </p:sp>
    </p:spTree>
    <p:extLst>
      <p:ext uri="{BB962C8B-B14F-4D97-AF65-F5344CB8AC3E}">
        <p14:creationId xmlns:p14="http://schemas.microsoft.com/office/powerpoint/2010/main" val="348274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a:latin typeface="Arial" charset="0"/>
              </a:rPr>
              <a:t>Question</a:t>
            </a:r>
          </a:p>
        </p:txBody>
      </p:sp>
      <p:sp>
        <p:nvSpPr>
          <p:cNvPr id="11266" name="Rectangle 3"/>
          <p:cNvSpPr>
            <a:spLocks noGrp="1" noChangeArrowheads="1"/>
          </p:cNvSpPr>
          <p:nvPr>
            <p:ph type="body" idx="1"/>
          </p:nvPr>
        </p:nvSpPr>
        <p:spPr/>
        <p:txBody>
          <a:bodyPr/>
          <a:lstStyle/>
          <a:p>
            <a:pPr eaLnBrk="1" hangingPunct="1"/>
            <a:r>
              <a:rPr lang="en-US">
                <a:latin typeface="Arial" charset="0"/>
              </a:rPr>
              <a:t>What is the smallest number of bits we would need to designate 5 different items or states?</a:t>
            </a:r>
          </a:p>
          <a:p>
            <a:pPr eaLnBrk="1" hangingPunct="1"/>
            <a:r>
              <a:rPr lang="en-US">
                <a:latin typeface="Arial" charset="0"/>
              </a:rPr>
              <a:t>How about 16 states?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of Base 2 Math</a:t>
            </a:r>
          </a:p>
        </p:txBody>
      </p:sp>
      <p:sp>
        <p:nvSpPr>
          <p:cNvPr id="3" name="Content Placeholder 2"/>
          <p:cNvSpPr>
            <a:spLocks noGrp="1"/>
          </p:cNvSpPr>
          <p:nvPr>
            <p:ph idx="1"/>
          </p:nvPr>
        </p:nvSpPr>
        <p:spPr/>
        <p:txBody>
          <a:bodyPr/>
          <a:lstStyle/>
          <a:p>
            <a:r>
              <a:rPr lang="en-US" dirty="0"/>
              <a:t>There are only 2 digit values, 0 and 1.</a:t>
            </a:r>
          </a:p>
          <a:p>
            <a:r>
              <a:rPr lang="en-US" dirty="0"/>
              <a:t>We assign place-values just like base 10, except they are powers of 2</a:t>
            </a:r>
          </a:p>
          <a:p>
            <a:endParaRPr lang="en-US" dirty="0"/>
          </a:p>
          <a:p>
            <a:pPr marL="0" indent="0">
              <a:buNone/>
            </a:pPr>
            <a:r>
              <a:rPr lang="en-US" dirty="0"/>
              <a:t>0	1	0	0	0	1	0	0</a:t>
            </a:r>
          </a:p>
          <a:p>
            <a:pPr marL="0" indent="0">
              <a:buNone/>
            </a:pPr>
            <a:r>
              <a:rPr lang="en-US" sz="2400" i="1" dirty="0"/>
              <a:t>128	64	32	16	8	4	2	1</a:t>
            </a:r>
          </a:p>
          <a:p>
            <a:pPr marL="0" indent="0">
              <a:buNone/>
            </a:pPr>
            <a:r>
              <a:rPr lang="en-US" sz="2400" i="1" dirty="0"/>
              <a:t>		0100 0100</a:t>
            </a:r>
            <a:r>
              <a:rPr lang="en-US" sz="2400" i="1" baseline="-25000" dirty="0"/>
              <a:t>2</a:t>
            </a:r>
            <a:r>
              <a:rPr lang="en-US" sz="2400" i="1" dirty="0"/>
              <a:t> = 68</a:t>
            </a:r>
            <a:r>
              <a:rPr lang="en-US" sz="2400" i="1" baseline="-25000" dirty="0"/>
              <a:t>10</a:t>
            </a:r>
          </a:p>
          <a:p>
            <a:pPr marL="0" indent="0">
              <a:buNone/>
            </a:pPr>
            <a:r>
              <a:rPr lang="en-US" sz="2400" dirty="0"/>
              <a:t>0	0	1	1	1	1	1	1</a:t>
            </a:r>
          </a:p>
          <a:p>
            <a:pPr marL="0" indent="0">
              <a:buNone/>
            </a:pPr>
            <a:r>
              <a:rPr lang="en-US" sz="2400" i="1" dirty="0"/>
              <a:t>128	64	32	16	8	4	2	1</a:t>
            </a:r>
          </a:p>
          <a:p>
            <a:pPr marL="0" indent="0">
              <a:buNone/>
            </a:pPr>
            <a:r>
              <a:rPr lang="en-US" sz="2400" i="1" dirty="0"/>
              <a:t>		0011 1111</a:t>
            </a:r>
            <a:r>
              <a:rPr lang="en-US" sz="2400" i="1" baseline="-25000" dirty="0"/>
              <a:t>2</a:t>
            </a:r>
            <a:r>
              <a:rPr lang="en-US" sz="2400" i="1" dirty="0"/>
              <a:t> = 63</a:t>
            </a:r>
            <a:r>
              <a:rPr lang="en-US" sz="2400" i="1" baseline="-25000" dirty="0"/>
              <a:t>10</a:t>
            </a:r>
          </a:p>
          <a:p>
            <a:pPr marL="0" indent="0">
              <a:buNone/>
            </a:pPr>
            <a:endParaRPr lang="en-US" sz="2400" i="1" baseline="-25000" dirty="0"/>
          </a:p>
        </p:txBody>
      </p:sp>
    </p:spTree>
    <p:extLst>
      <p:ext uri="{BB962C8B-B14F-4D97-AF65-F5344CB8AC3E}">
        <p14:creationId xmlns:p14="http://schemas.microsoft.com/office/powerpoint/2010/main" val="1039605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and Subtraction</a:t>
            </a:r>
          </a:p>
        </p:txBody>
      </p:sp>
      <p:sp>
        <p:nvSpPr>
          <p:cNvPr id="3" name="Content Placeholder 2"/>
          <p:cNvSpPr>
            <a:spLocks noGrp="1"/>
          </p:cNvSpPr>
          <p:nvPr>
            <p:ph idx="1"/>
          </p:nvPr>
        </p:nvSpPr>
        <p:spPr/>
        <p:txBody>
          <a:bodyPr/>
          <a:lstStyle/>
          <a:p>
            <a:r>
              <a:rPr lang="en-US" dirty="0"/>
              <a:t>Work the same way as base 10. Carry if the bit value is &gt; 1; borrow if less than 0.</a:t>
            </a:r>
          </a:p>
          <a:p>
            <a:endParaRPr lang="en-US" dirty="0"/>
          </a:p>
          <a:p>
            <a:pPr marL="0" indent="0">
              <a:buNone/>
            </a:pPr>
            <a:r>
              <a:rPr lang="en-US" dirty="0"/>
              <a:t>  0000 1111</a:t>
            </a:r>
            <a:r>
              <a:rPr lang="en-US" baseline="-25000" dirty="0"/>
              <a:t>2</a:t>
            </a:r>
            <a:r>
              <a:rPr lang="en-US" dirty="0"/>
              <a:t>			  11 0000</a:t>
            </a:r>
            <a:r>
              <a:rPr lang="en-US" baseline="-25000" dirty="0"/>
              <a:t>2</a:t>
            </a:r>
            <a:r>
              <a:rPr lang="en-US" dirty="0"/>
              <a:t/>
            </a:r>
            <a:br>
              <a:rPr lang="en-US" dirty="0"/>
            </a:br>
            <a:r>
              <a:rPr lang="en-US" dirty="0"/>
              <a:t>+0001 0001</a:t>
            </a:r>
            <a:r>
              <a:rPr lang="en-US" baseline="-25000" dirty="0"/>
              <a:t>2</a:t>
            </a:r>
            <a:r>
              <a:rPr lang="en-US" dirty="0"/>
              <a:t>			- 00 0011</a:t>
            </a:r>
            <a:r>
              <a:rPr lang="en-US" baseline="-25000" dirty="0"/>
              <a:t>2</a:t>
            </a:r>
            <a:r>
              <a:rPr lang="en-US" dirty="0"/>
              <a:t/>
            </a:r>
            <a:br>
              <a:rPr lang="en-US" dirty="0"/>
            </a:br>
            <a:r>
              <a:rPr lang="en-US" dirty="0"/>
              <a:t>----------------			-------------</a:t>
            </a:r>
            <a:br>
              <a:rPr lang="en-US" dirty="0"/>
            </a:br>
            <a:r>
              <a:rPr lang="en-US" dirty="0"/>
              <a:t>  0010 0000</a:t>
            </a:r>
            <a:r>
              <a:rPr lang="en-US" baseline="-25000" dirty="0"/>
              <a:t>2				</a:t>
            </a:r>
            <a:r>
              <a:rPr lang="en-US" dirty="0"/>
              <a:t>  10 1101</a:t>
            </a:r>
            <a:r>
              <a:rPr lang="en-US" baseline="-25000" dirty="0"/>
              <a:t>2</a:t>
            </a:r>
          </a:p>
          <a:p>
            <a:pPr marL="0" indent="0">
              <a:buNone/>
            </a:pPr>
            <a:endParaRPr lang="en-US" baseline="-25000" dirty="0"/>
          </a:p>
          <a:p>
            <a:pPr marL="0" indent="0">
              <a:buNone/>
            </a:pPr>
            <a:r>
              <a:rPr lang="en-US" dirty="0"/>
              <a:t>15+17 = 32			48 </a:t>
            </a:r>
            <a:r>
              <a:rPr lang="mr-IN" dirty="0"/>
              <a:t>–</a:t>
            </a:r>
            <a:r>
              <a:rPr lang="en-US" dirty="0"/>
              <a:t> 3 = 45</a:t>
            </a:r>
            <a:endParaRPr lang="en-US" baseline="-25000" dirty="0"/>
          </a:p>
        </p:txBody>
      </p:sp>
    </p:spTree>
    <p:extLst>
      <p:ext uri="{BB962C8B-B14F-4D97-AF65-F5344CB8AC3E}">
        <p14:creationId xmlns:p14="http://schemas.microsoft.com/office/powerpoint/2010/main" val="2919309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Arial" charset="0"/>
              </a:rPr>
              <a:t>How Can We Represent Numbers Using Bits?</a:t>
            </a:r>
          </a:p>
        </p:txBody>
      </p:sp>
      <p:sp>
        <p:nvSpPr>
          <p:cNvPr id="3" name="Content Placeholder 2"/>
          <p:cNvSpPr>
            <a:spLocks noGrp="1"/>
          </p:cNvSpPr>
          <p:nvPr>
            <p:ph idx="1"/>
          </p:nvPr>
        </p:nvSpPr>
        <p:spPr>
          <a:xfrm>
            <a:off x="457200" y="1676400"/>
            <a:ext cx="2514600" cy="5029200"/>
          </a:xfrm>
        </p:spPr>
        <p:txBody>
          <a:bodyPr>
            <a:normAutofit fontScale="62500" lnSpcReduction="20000"/>
          </a:bodyPr>
          <a:lstStyle/>
          <a:p>
            <a:pPr marL="0" indent="0">
              <a:buFontTx/>
              <a:buNone/>
              <a:defRPr/>
            </a:pPr>
            <a:r>
              <a:rPr lang="en-US" dirty="0"/>
              <a:t>0	0 1 0 0</a:t>
            </a:r>
          </a:p>
          <a:p>
            <a:pPr marL="0" indent="0">
              <a:buFontTx/>
              <a:buNone/>
              <a:defRPr/>
            </a:pPr>
            <a:r>
              <a:rPr lang="en-US" dirty="0"/>
              <a:t>1	</a:t>
            </a:r>
            <a:r>
              <a:rPr lang="ru-RU" dirty="0"/>
              <a:t>1 0 0 1</a:t>
            </a:r>
            <a:endParaRPr lang="en-US" dirty="0"/>
          </a:p>
          <a:p>
            <a:pPr marL="0" indent="0">
              <a:buFontTx/>
              <a:buNone/>
              <a:defRPr/>
            </a:pPr>
            <a:r>
              <a:rPr lang="en-US" dirty="0"/>
              <a:t>2	</a:t>
            </a:r>
            <a:r>
              <a:rPr lang="ru-RU" dirty="0"/>
              <a:t>1 1 0 0</a:t>
            </a:r>
            <a:endParaRPr lang="en-US" dirty="0"/>
          </a:p>
          <a:p>
            <a:pPr marL="0" indent="0">
              <a:buFontTx/>
              <a:buNone/>
              <a:defRPr/>
            </a:pPr>
            <a:r>
              <a:rPr lang="en-US" dirty="0"/>
              <a:t>3	</a:t>
            </a:r>
            <a:r>
              <a:rPr lang="fr-FR" dirty="0"/>
              <a:t>0 0 0 1</a:t>
            </a:r>
            <a:endParaRPr lang="en-US" dirty="0"/>
          </a:p>
          <a:p>
            <a:pPr marL="0" indent="0">
              <a:buFontTx/>
              <a:buNone/>
              <a:defRPr/>
            </a:pPr>
            <a:r>
              <a:rPr lang="en-US" dirty="0"/>
              <a:t>4	</a:t>
            </a:r>
            <a:r>
              <a:rPr lang="ru-RU" dirty="0"/>
              <a:t>1 0 1 1</a:t>
            </a:r>
            <a:endParaRPr lang="en-US" dirty="0"/>
          </a:p>
          <a:p>
            <a:pPr marL="0" indent="0">
              <a:buFontTx/>
              <a:buNone/>
              <a:defRPr/>
            </a:pPr>
            <a:r>
              <a:rPr lang="en-US" dirty="0"/>
              <a:t>5	</a:t>
            </a:r>
            <a:r>
              <a:rPr lang="ru-RU" dirty="0"/>
              <a:t>0 0 1 1</a:t>
            </a:r>
            <a:endParaRPr lang="en-US" dirty="0"/>
          </a:p>
          <a:p>
            <a:pPr marL="0" indent="0">
              <a:buFontTx/>
              <a:buNone/>
              <a:defRPr/>
            </a:pPr>
            <a:r>
              <a:rPr lang="en-US" dirty="0"/>
              <a:t>6	</a:t>
            </a:r>
            <a:r>
              <a:rPr lang="ru-RU" dirty="0"/>
              <a:t>1 1 1 0</a:t>
            </a:r>
            <a:endParaRPr lang="en-US" dirty="0"/>
          </a:p>
          <a:p>
            <a:pPr marL="0" indent="0">
              <a:buFontTx/>
              <a:buNone/>
              <a:defRPr/>
            </a:pPr>
            <a:r>
              <a:rPr lang="en-US" dirty="0"/>
              <a:t>7	</a:t>
            </a:r>
            <a:r>
              <a:rPr lang="ru-RU" dirty="0"/>
              <a:t>0 1 0 1</a:t>
            </a:r>
            <a:endParaRPr lang="en-US" dirty="0"/>
          </a:p>
          <a:p>
            <a:pPr marL="0" indent="0">
              <a:buFontTx/>
              <a:buNone/>
              <a:defRPr/>
            </a:pPr>
            <a:r>
              <a:rPr lang="en-US" dirty="0"/>
              <a:t>8	</a:t>
            </a:r>
            <a:r>
              <a:rPr lang="ru-RU" dirty="0"/>
              <a:t>0 1 1 0</a:t>
            </a:r>
            <a:endParaRPr lang="en-US" dirty="0"/>
          </a:p>
          <a:p>
            <a:pPr marL="0" indent="0">
              <a:buFontTx/>
              <a:buNone/>
              <a:defRPr/>
            </a:pPr>
            <a:r>
              <a:rPr lang="en-US" dirty="0"/>
              <a:t>9	</a:t>
            </a:r>
            <a:r>
              <a:rPr lang="fr-FR" dirty="0"/>
              <a:t>0 0 0 0</a:t>
            </a:r>
            <a:endParaRPr lang="en-US" dirty="0"/>
          </a:p>
          <a:p>
            <a:pPr marL="0" indent="0">
              <a:buFontTx/>
              <a:buNone/>
              <a:defRPr/>
            </a:pPr>
            <a:r>
              <a:rPr lang="en-US" dirty="0"/>
              <a:t>10	</a:t>
            </a:r>
            <a:r>
              <a:rPr lang="ru-RU" dirty="0"/>
              <a:t>1 1 0 1</a:t>
            </a:r>
            <a:endParaRPr lang="en-US" dirty="0"/>
          </a:p>
          <a:p>
            <a:pPr marL="0" indent="0">
              <a:buFontTx/>
              <a:buNone/>
              <a:defRPr/>
            </a:pPr>
            <a:r>
              <a:rPr lang="en-US" dirty="0"/>
              <a:t>11	</a:t>
            </a:r>
            <a:r>
              <a:rPr lang="ru-RU" dirty="0"/>
              <a:t>0 1 1 1</a:t>
            </a:r>
            <a:endParaRPr lang="en-US" dirty="0"/>
          </a:p>
          <a:p>
            <a:pPr marL="0" indent="0">
              <a:buFontTx/>
              <a:buNone/>
              <a:defRPr/>
            </a:pPr>
            <a:r>
              <a:rPr lang="en-US" dirty="0"/>
              <a:t>12	</a:t>
            </a:r>
            <a:r>
              <a:rPr lang="ru-RU" dirty="0"/>
              <a:t>1 0 0 0</a:t>
            </a:r>
            <a:endParaRPr lang="en-US" dirty="0"/>
          </a:p>
          <a:p>
            <a:pPr marL="0" indent="0">
              <a:buFontTx/>
              <a:buNone/>
              <a:defRPr/>
            </a:pPr>
            <a:r>
              <a:rPr lang="en-US" dirty="0"/>
              <a:t>13	</a:t>
            </a:r>
            <a:r>
              <a:rPr lang="ru-RU" dirty="0"/>
              <a:t>1 1 1 1</a:t>
            </a:r>
            <a:endParaRPr lang="en-US" dirty="0"/>
          </a:p>
          <a:p>
            <a:pPr marL="0" indent="0">
              <a:buFontTx/>
              <a:buNone/>
              <a:defRPr/>
            </a:pPr>
            <a:r>
              <a:rPr lang="en-US" dirty="0"/>
              <a:t>14	</a:t>
            </a:r>
            <a:r>
              <a:rPr lang="ru-RU" dirty="0"/>
              <a:t>1 0 1 0</a:t>
            </a:r>
            <a:endParaRPr lang="en-US" dirty="0"/>
          </a:p>
          <a:p>
            <a:pPr marL="0" indent="0">
              <a:buFontTx/>
              <a:buNone/>
              <a:defRPr/>
            </a:pPr>
            <a:r>
              <a:rPr lang="en-US" dirty="0"/>
              <a:t>15	</a:t>
            </a:r>
            <a:r>
              <a:rPr lang="ru-RU" dirty="0"/>
              <a:t>0 0 1 0</a:t>
            </a:r>
          </a:p>
        </p:txBody>
      </p:sp>
      <p:sp>
        <p:nvSpPr>
          <p:cNvPr id="5" name="TextBox 4"/>
          <p:cNvSpPr txBox="1">
            <a:spLocks noChangeArrowheads="1"/>
          </p:cNvSpPr>
          <p:nvPr/>
        </p:nvSpPr>
        <p:spPr bwMode="auto">
          <a:xfrm>
            <a:off x="3581400" y="1752600"/>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dirty="0"/>
              <a:t>Is this a good choice?</a:t>
            </a:r>
          </a:p>
        </p:txBody>
      </p:sp>
      <p:sp>
        <p:nvSpPr>
          <p:cNvPr id="6" name="TextBox 5"/>
          <p:cNvSpPr txBox="1">
            <a:spLocks noChangeArrowheads="1"/>
          </p:cNvSpPr>
          <p:nvPr/>
        </p:nvSpPr>
        <p:spPr bwMode="auto">
          <a:xfrm>
            <a:off x="3581400" y="2895600"/>
            <a:ext cx="4876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a:t>How many choices are there?</a:t>
            </a:r>
          </a:p>
        </p:txBody>
      </p:sp>
      <p:sp>
        <p:nvSpPr>
          <p:cNvPr id="7" name="TextBox 6"/>
          <p:cNvSpPr txBox="1">
            <a:spLocks noChangeArrowheads="1"/>
          </p:cNvSpPr>
          <p:nvPr/>
        </p:nvSpPr>
        <p:spPr bwMode="auto">
          <a:xfrm>
            <a:off x="3581400" y="4495800"/>
            <a:ext cx="502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a:t>16! = </a:t>
            </a:r>
            <a:r>
              <a:rPr lang="is-IS" sz="3200"/>
              <a:t>20,922,789,888,000</a:t>
            </a:r>
            <a:endParaRPr lang="en-US" sz="3200"/>
          </a:p>
        </p:txBody>
      </p:sp>
      <p:sp>
        <p:nvSpPr>
          <p:cNvPr id="8" name="TextBox 7"/>
          <p:cNvSpPr txBox="1">
            <a:spLocks noChangeArrowheads="1"/>
          </p:cNvSpPr>
          <p:nvPr/>
        </p:nvSpPr>
        <p:spPr bwMode="auto">
          <a:xfrm>
            <a:off x="3581400" y="5486400"/>
            <a:ext cx="5029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a:t>Maybe we can pick a better representation?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a:latin typeface="Arial" charset="0"/>
              </a:rPr>
              <a:t>Take Advantage of a Pattern?</a:t>
            </a:r>
          </a:p>
        </p:txBody>
      </p:sp>
      <p:sp>
        <p:nvSpPr>
          <p:cNvPr id="3" name="Content Placeholder 2"/>
          <p:cNvSpPr>
            <a:spLocks noGrp="1"/>
          </p:cNvSpPr>
          <p:nvPr>
            <p:ph idx="1"/>
          </p:nvPr>
        </p:nvSpPr>
        <p:spPr>
          <a:xfrm>
            <a:off x="2133600" y="1524000"/>
            <a:ext cx="5029200" cy="5029200"/>
          </a:xfrm>
        </p:spPr>
        <p:txBody>
          <a:bodyPr>
            <a:normAutofit fontScale="62500" lnSpcReduction="20000"/>
          </a:bodyPr>
          <a:lstStyle/>
          <a:p>
            <a:pPr marL="0" indent="0">
              <a:buFontTx/>
              <a:buNone/>
              <a:defRPr/>
            </a:pPr>
            <a:r>
              <a:rPr lang="en-US" dirty="0"/>
              <a:t>0	0 0 0 0		0+0+0+0	</a:t>
            </a:r>
          </a:p>
          <a:p>
            <a:pPr marL="0" indent="0">
              <a:buFontTx/>
              <a:buNone/>
              <a:defRPr/>
            </a:pPr>
            <a:r>
              <a:rPr lang="en-US" dirty="0"/>
              <a:t>1	0</a:t>
            </a:r>
            <a:r>
              <a:rPr lang="ru-RU" dirty="0"/>
              <a:t> 0 0 1</a:t>
            </a:r>
            <a:r>
              <a:rPr lang="en-US" dirty="0"/>
              <a:t>		0+0+0+1</a:t>
            </a:r>
          </a:p>
          <a:p>
            <a:pPr marL="0" indent="0">
              <a:buFontTx/>
              <a:buNone/>
              <a:defRPr/>
            </a:pPr>
            <a:r>
              <a:rPr lang="en-US" dirty="0"/>
              <a:t>2	0 0 1 0		0+0+2+0</a:t>
            </a:r>
          </a:p>
          <a:p>
            <a:pPr marL="0" indent="0">
              <a:buFontTx/>
              <a:buNone/>
              <a:defRPr/>
            </a:pPr>
            <a:r>
              <a:rPr lang="en-US" dirty="0"/>
              <a:t>3	</a:t>
            </a:r>
            <a:r>
              <a:rPr lang="fr-FR" dirty="0"/>
              <a:t>0 0 1 1		0+0+2+1</a:t>
            </a:r>
            <a:endParaRPr lang="en-US" dirty="0"/>
          </a:p>
          <a:p>
            <a:pPr marL="0" indent="0">
              <a:buFontTx/>
              <a:buNone/>
              <a:defRPr/>
            </a:pPr>
            <a:r>
              <a:rPr lang="en-US" dirty="0"/>
              <a:t>4	0 1 0 0		0+4+0+0</a:t>
            </a:r>
          </a:p>
          <a:p>
            <a:pPr marL="0" indent="0">
              <a:buFontTx/>
              <a:buNone/>
              <a:defRPr/>
            </a:pPr>
            <a:r>
              <a:rPr lang="en-US" dirty="0"/>
              <a:t>5	0 1 0 1		0+4+0+1</a:t>
            </a:r>
          </a:p>
          <a:p>
            <a:pPr marL="0" indent="0">
              <a:buFontTx/>
              <a:buNone/>
              <a:defRPr/>
            </a:pPr>
            <a:r>
              <a:rPr lang="en-US" dirty="0"/>
              <a:t>6	0 1 1 0		0+4+0+1</a:t>
            </a:r>
          </a:p>
          <a:p>
            <a:pPr marL="0" indent="0">
              <a:buFontTx/>
              <a:buNone/>
              <a:defRPr/>
            </a:pPr>
            <a:r>
              <a:rPr lang="en-US" dirty="0"/>
              <a:t>7	0 1 1 1		0+4+2+1</a:t>
            </a:r>
          </a:p>
          <a:p>
            <a:pPr marL="0" indent="0">
              <a:buFontTx/>
              <a:buNone/>
              <a:defRPr/>
            </a:pPr>
            <a:r>
              <a:rPr lang="en-US" dirty="0"/>
              <a:t>8	1 0 0 0		8+0+0+0</a:t>
            </a:r>
          </a:p>
          <a:p>
            <a:pPr marL="0" indent="0">
              <a:buFontTx/>
              <a:buNone/>
              <a:defRPr/>
            </a:pPr>
            <a:r>
              <a:rPr lang="en-US" dirty="0"/>
              <a:t>9	1 0 0 1		8+0+0+1</a:t>
            </a:r>
          </a:p>
          <a:p>
            <a:pPr marL="0" indent="0">
              <a:buFontTx/>
              <a:buNone/>
              <a:defRPr/>
            </a:pPr>
            <a:r>
              <a:rPr lang="en-US" dirty="0"/>
              <a:t>10	1 0 1 0		8+0+2+0</a:t>
            </a:r>
          </a:p>
          <a:p>
            <a:pPr marL="0" indent="0">
              <a:buFontTx/>
              <a:buNone/>
              <a:defRPr/>
            </a:pPr>
            <a:r>
              <a:rPr lang="en-US" dirty="0"/>
              <a:t>11	1 0 1 1		8+0+2+1</a:t>
            </a:r>
          </a:p>
          <a:p>
            <a:pPr marL="0" indent="0">
              <a:buFontTx/>
              <a:buNone/>
              <a:defRPr/>
            </a:pPr>
            <a:r>
              <a:rPr lang="en-US" dirty="0"/>
              <a:t>12	1 1 0 0		8+4+0+0</a:t>
            </a:r>
          </a:p>
          <a:p>
            <a:pPr marL="0" indent="0">
              <a:buFontTx/>
              <a:buNone/>
              <a:defRPr/>
            </a:pPr>
            <a:r>
              <a:rPr lang="en-US" dirty="0"/>
              <a:t>13	1 1 0 1		8+4+0+1</a:t>
            </a:r>
          </a:p>
          <a:p>
            <a:pPr marL="0" indent="0">
              <a:buFontTx/>
              <a:buNone/>
              <a:defRPr/>
            </a:pPr>
            <a:r>
              <a:rPr lang="en-US" dirty="0"/>
              <a:t>14	</a:t>
            </a:r>
            <a:r>
              <a:rPr lang="ru-RU" dirty="0"/>
              <a:t>1 </a:t>
            </a:r>
            <a:r>
              <a:rPr lang="en-US" dirty="0"/>
              <a:t>1</a:t>
            </a:r>
            <a:r>
              <a:rPr lang="ru-RU" dirty="0"/>
              <a:t> 1 0</a:t>
            </a:r>
            <a:r>
              <a:rPr lang="en-US" dirty="0"/>
              <a:t>		8+4+2+0</a:t>
            </a:r>
          </a:p>
          <a:p>
            <a:pPr marL="0" indent="0">
              <a:buFontTx/>
              <a:buNone/>
              <a:defRPr/>
            </a:pPr>
            <a:r>
              <a:rPr lang="en-US" dirty="0"/>
              <a:t>15	1 1 1 1		8+4+2+1</a:t>
            </a:r>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sz="3600" dirty="0">
                <a:latin typeface="Arial" charset="0"/>
              </a:rPr>
              <a:t>Hmm</a:t>
            </a:r>
            <a:r>
              <a:rPr lang="en-US" sz="3600">
                <a:latin typeface="Arial" charset="0"/>
              </a:rPr>
              <a:t>.  </a:t>
            </a:r>
            <a:br>
              <a:rPr lang="en-US" sz="3600">
                <a:latin typeface="Arial" charset="0"/>
              </a:rPr>
            </a:br>
            <a:r>
              <a:rPr lang="en-US" sz="3600">
                <a:latin typeface="Arial" charset="0"/>
              </a:rPr>
              <a:t>Looks </a:t>
            </a:r>
            <a:r>
              <a:rPr lang="en-US" sz="3600" dirty="0">
                <a:latin typeface="Arial" charset="0"/>
              </a:rPr>
              <a:t>Like Place Value in Base 10.</a:t>
            </a:r>
          </a:p>
        </p:txBody>
      </p:sp>
      <p:sp>
        <p:nvSpPr>
          <p:cNvPr id="3" name="Content Placeholder 2"/>
          <p:cNvSpPr>
            <a:spLocks noGrp="1"/>
          </p:cNvSpPr>
          <p:nvPr>
            <p:ph idx="1"/>
          </p:nvPr>
        </p:nvSpPr>
        <p:spPr>
          <a:xfrm>
            <a:off x="1828800" y="1524000"/>
            <a:ext cx="5791200" cy="5029200"/>
          </a:xfrm>
        </p:spPr>
        <p:txBody>
          <a:bodyPr>
            <a:normAutofit fontScale="62500" lnSpcReduction="20000"/>
          </a:bodyPr>
          <a:lstStyle/>
          <a:p>
            <a:pPr marL="0" indent="0">
              <a:buFontTx/>
              <a:buNone/>
              <a:defRPr/>
            </a:pPr>
            <a:r>
              <a:rPr lang="en-US" dirty="0"/>
              <a:t>0	0+0	0 0 0 0		0+0+0+0	</a:t>
            </a:r>
          </a:p>
          <a:p>
            <a:pPr marL="0" indent="0">
              <a:buFontTx/>
              <a:buNone/>
              <a:defRPr/>
            </a:pPr>
            <a:r>
              <a:rPr lang="en-US" dirty="0"/>
              <a:t>1	0+1	0</a:t>
            </a:r>
            <a:r>
              <a:rPr lang="ru-RU" dirty="0"/>
              <a:t> 0 0 1</a:t>
            </a:r>
            <a:r>
              <a:rPr lang="en-US" dirty="0"/>
              <a:t>		0+0+0+1</a:t>
            </a:r>
          </a:p>
          <a:p>
            <a:pPr marL="0" indent="0">
              <a:buFontTx/>
              <a:buNone/>
              <a:defRPr/>
            </a:pPr>
            <a:r>
              <a:rPr lang="en-US" dirty="0"/>
              <a:t>2	0+2	0 0 1 0		0+0+2+0</a:t>
            </a:r>
          </a:p>
          <a:p>
            <a:pPr marL="0" indent="0">
              <a:buFontTx/>
              <a:buNone/>
              <a:defRPr/>
            </a:pPr>
            <a:r>
              <a:rPr lang="en-US" dirty="0"/>
              <a:t>3	0+3	</a:t>
            </a:r>
            <a:r>
              <a:rPr lang="fr-FR" dirty="0"/>
              <a:t>0 0 1 1		0+0+2+1</a:t>
            </a:r>
            <a:endParaRPr lang="en-US" dirty="0"/>
          </a:p>
          <a:p>
            <a:pPr marL="0" indent="0">
              <a:buFontTx/>
              <a:buNone/>
              <a:defRPr/>
            </a:pPr>
            <a:r>
              <a:rPr lang="en-US" dirty="0"/>
              <a:t>4	0+4	0 1 0 0		0+4+0+0</a:t>
            </a:r>
          </a:p>
          <a:p>
            <a:pPr marL="0" indent="0">
              <a:buFontTx/>
              <a:buNone/>
              <a:defRPr/>
            </a:pPr>
            <a:r>
              <a:rPr lang="en-US" dirty="0"/>
              <a:t>5	0+5	0 1 0 1		0+4+0+1</a:t>
            </a:r>
          </a:p>
          <a:p>
            <a:pPr marL="0" indent="0">
              <a:buFontTx/>
              <a:buNone/>
              <a:defRPr/>
            </a:pPr>
            <a:r>
              <a:rPr lang="en-US" dirty="0"/>
              <a:t>6	0+6	0 1 1 0		0+4+0+1</a:t>
            </a:r>
          </a:p>
          <a:p>
            <a:pPr marL="0" indent="0">
              <a:buFontTx/>
              <a:buNone/>
              <a:defRPr/>
            </a:pPr>
            <a:r>
              <a:rPr lang="en-US" dirty="0"/>
              <a:t>7	0+7	0 1 1 1		0+4+2+1</a:t>
            </a:r>
          </a:p>
          <a:p>
            <a:pPr marL="0" indent="0">
              <a:buFontTx/>
              <a:buNone/>
              <a:defRPr/>
            </a:pPr>
            <a:r>
              <a:rPr lang="en-US" dirty="0"/>
              <a:t>8	0+8	1 0 0 0		8+0+0+0</a:t>
            </a:r>
          </a:p>
          <a:p>
            <a:pPr marL="0" indent="0">
              <a:buFontTx/>
              <a:buNone/>
              <a:defRPr/>
            </a:pPr>
            <a:r>
              <a:rPr lang="en-US" dirty="0"/>
              <a:t>9	0+9	1 0 0 1		8+0+0+1</a:t>
            </a:r>
          </a:p>
          <a:p>
            <a:pPr marL="0" indent="0">
              <a:buFontTx/>
              <a:buNone/>
              <a:defRPr/>
            </a:pPr>
            <a:r>
              <a:rPr lang="en-US" dirty="0"/>
              <a:t>10	10+0	1 0 1 0		8+0+2+0</a:t>
            </a:r>
          </a:p>
          <a:p>
            <a:pPr marL="0" indent="0">
              <a:buFontTx/>
              <a:buNone/>
              <a:defRPr/>
            </a:pPr>
            <a:r>
              <a:rPr lang="en-US" dirty="0"/>
              <a:t>11	10+1	1 0 1 1		8+0+2+1</a:t>
            </a:r>
          </a:p>
          <a:p>
            <a:pPr marL="0" indent="0">
              <a:buFontTx/>
              <a:buNone/>
              <a:defRPr/>
            </a:pPr>
            <a:r>
              <a:rPr lang="en-US" dirty="0"/>
              <a:t>12	10+2	1 1 0 0		8+4+0+0</a:t>
            </a:r>
          </a:p>
          <a:p>
            <a:pPr marL="0" indent="0">
              <a:buFontTx/>
              <a:buNone/>
              <a:defRPr/>
            </a:pPr>
            <a:r>
              <a:rPr lang="en-US" dirty="0"/>
              <a:t>13	10+3	1 1 0 1		8+4+0+1</a:t>
            </a:r>
          </a:p>
          <a:p>
            <a:pPr marL="0" indent="0">
              <a:buFontTx/>
              <a:buNone/>
              <a:defRPr/>
            </a:pPr>
            <a:r>
              <a:rPr lang="en-US" dirty="0"/>
              <a:t>14	10+4	</a:t>
            </a:r>
            <a:r>
              <a:rPr lang="ru-RU" dirty="0"/>
              <a:t>1 </a:t>
            </a:r>
            <a:r>
              <a:rPr lang="en-US" dirty="0"/>
              <a:t>1</a:t>
            </a:r>
            <a:r>
              <a:rPr lang="ru-RU" dirty="0"/>
              <a:t> 1 0</a:t>
            </a:r>
            <a:r>
              <a:rPr lang="en-US" dirty="0"/>
              <a:t>		8+4+2+0</a:t>
            </a:r>
          </a:p>
          <a:p>
            <a:pPr marL="0" indent="0">
              <a:buFontTx/>
              <a:buNone/>
              <a:defRPr/>
            </a:pPr>
            <a:r>
              <a:rPr lang="en-US" dirty="0"/>
              <a:t>15	10+5	1 1 1 1		8+4+2+1</a:t>
            </a:r>
            <a:endParaRPr lang="ru-RU" dirty="0"/>
          </a:p>
        </p:txBody>
      </p:sp>
    </p:spTree>
    <p:extLst>
      <p:ext uri="{BB962C8B-B14F-4D97-AF65-F5344CB8AC3E}">
        <p14:creationId xmlns:p14="http://schemas.microsoft.com/office/powerpoint/2010/main" val="4136805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pPr eaLnBrk="1" hangingPunct="1"/>
            <a:r>
              <a:rPr lang="en-US">
                <a:latin typeface="Arial" charset="0"/>
              </a:rPr>
              <a:t>Unsigned Integers</a:t>
            </a:r>
          </a:p>
        </p:txBody>
      </p:sp>
      <p:sp>
        <p:nvSpPr>
          <p:cNvPr id="14338" name="Rectangle 3"/>
          <p:cNvSpPr>
            <a:spLocks noGrp="1" noChangeArrowheads="1"/>
          </p:cNvSpPr>
          <p:nvPr>
            <p:ph type="body" idx="1"/>
          </p:nvPr>
        </p:nvSpPr>
        <p:spPr/>
        <p:txBody>
          <a:bodyPr/>
          <a:lstStyle/>
          <a:p>
            <a:pPr eaLnBrk="1" hangingPunct="1"/>
            <a:r>
              <a:rPr lang="en-US" dirty="0">
                <a:latin typeface="Arial" charset="0"/>
              </a:rPr>
              <a:t>How many different numbers can be represented by 4 bits?</a:t>
            </a:r>
          </a:p>
          <a:p>
            <a:pPr eaLnBrk="1" hangingPunct="1"/>
            <a:endParaRPr lang="en-US" dirty="0">
              <a:latin typeface="Arial" charset="0"/>
            </a:endParaRPr>
          </a:p>
          <a:p>
            <a:pPr eaLnBrk="1" hangingPunct="1"/>
            <a:r>
              <a:rPr lang="en-US" dirty="0">
                <a:latin typeface="Arial" charset="0"/>
              </a:rPr>
              <a:t>How many different numbers can be represented by 7 bits?</a:t>
            </a:r>
          </a:p>
          <a:p>
            <a:pPr eaLnBrk="1" hangingPunct="1"/>
            <a:endParaRPr lang="en-US" dirty="0">
              <a:latin typeface="Arial" charset="0"/>
            </a:endParaRPr>
          </a:p>
          <a:p>
            <a:pPr eaLnBrk="1" hangingPunct="1"/>
            <a:r>
              <a:rPr lang="en-US" dirty="0">
                <a:latin typeface="Arial" charset="0"/>
              </a:rPr>
              <a:t>How many different numbers can be represented by n bits?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p:txBody>
          <a:bodyPr/>
          <a:lstStyle/>
          <a:p>
            <a:pPr eaLnBrk="1" hangingPunct="1"/>
            <a:r>
              <a:rPr lang="en-US">
                <a:latin typeface="Arial" charset="0"/>
              </a:rPr>
              <a:t>Outline</a:t>
            </a:r>
          </a:p>
        </p:txBody>
      </p:sp>
      <p:sp>
        <p:nvSpPr>
          <p:cNvPr id="4098" name="Rectangle 3"/>
          <p:cNvSpPr>
            <a:spLocks noGrp="1" noChangeArrowheads="1"/>
          </p:cNvSpPr>
          <p:nvPr>
            <p:ph type="body" idx="1"/>
          </p:nvPr>
        </p:nvSpPr>
        <p:spPr>
          <a:xfrm>
            <a:off x="457200" y="1371600"/>
            <a:ext cx="8229600" cy="5105400"/>
          </a:xfrm>
        </p:spPr>
        <p:txBody>
          <a:bodyPr/>
          <a:lstStyle/>
          <a:p>
            <a:pPr eaLnBrk="1" hangingPunct="1"/>
            <a:r>
              <a:rPr lang="en-US">
                <a:latin typeface="Arial" charset="0"/>
              </a:rPr>
              <a:t>Binary-Decimal Conversion</a:t>
            </a:r>
          </a:p>
          <a:p>
            <a:pPr eaLnBrk="1" hangingPunct="1"/>
            <a:r>
              <a:rPr lang="en-US">
                <a:latin typeface="Arial" charset="0"/>
              </a:rPr>
              <a:t>Arithmetic Operations on Bits</a:t>
            </a:r>
          </a:p>
          <a:p>
            <a:pPr lvl="1" eaLnBrk="1" hangingPunct="1"/>
            <a:r>
              <a:rPr lang="en-US">
                <a:latin typeface="Arial" charset="0"/>
              </a:rPr>
              <a:t>Addition &amp; Subtraction</a:t>
            </a:r>
          </a:p>
          <a:p>
            <a:pPr eaLnBrk="1" hangingPunct="1"/>
            <a:r>
              <a:rPr lang="en-US">
                <a:latin typeface="Arial" charset="0"/>
              </a:rPr>
              <a:t>Trouble In Paradise (Don’t Be Negative...)</a:t>
            </a:r>
          </a:p>
          <a:p>
            <a:pPr eaLnBrk="1" hangingPunct="1"/>
            <a:r>
              <a:rPr lang="en-US">
                <a:latin typeface="Arial" charset="0"/>
              </a:rPr>
              <a:t>Representations &amp; Numbers</a:t>
            </a:r>
          </a:p>
          <a:p>
            <a:pPr eaLnBrk="1" hangingPunct="1"/>
            <a:r>
              <a:rPr lang="en-US">
                <a:latin typeface="Arial" charset="0"/>
              </a:rPr>
              <a:t>A New Hope... (2’s Complement)</a:t>
            </a:r>
          </a:p>
          <a:p>
            <a:pPr eaLnBrk="1" hangingPunct="1"/>
            <a:r>
              <a:rPr lang="en-US">
                <a:latin typeface="Arial" charset="0"/>
              </a:rPr>
              <a:t>Binary-Decimal Conversion (revisited)</a:t>
            </a:r>
          </a:p>
          <a:p>
            <a:pPr eaLnBrk="1" hangingPunct="1"/>
            <a:r>
              <a:rPr lang="en-US">
                <a:latin typeface="Arial" charset="0"/>
              </a:rPr>
              <a:t>Sign Extension and Overflow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Text Box 4"/>
          <p:cNvSpPr txBox="1">
            <a:spLocks noChangeArrowheads="1"/>
          </p:cNvSpPr>
          <p:nvPr/>
        </p:nvSpPr>
        <p:spPr bwMode="auto">
          <a:xfrm>
            <a:off x="1735138" y="741363"/>
            <a:ext cx="14414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Unsigned</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a:t>
            </a:r>
          </a:p>
          <a:p>
            <a:pPr algn="ctr"/>
            <a:r>
              <a:rPr lang="en-US" sz="2000" b="1">
                <a:latin typeface="Courier New" charset="0"/>
              </a:rPr>
              <a:t>1</a:t>
            </a:r>
          </a:p>
          <a:p>
            <a:pPr algn="ctr"/>
            <a:r>
              <a:rPr lang="en-US" sz="2000" b="1">
                <a:latin typeface="Courier New" charset="0"/>
              </a:rPr>
              <a:t>2</a:t>
            </a:r>
          </a:p>
          <a:p>
            <a:pPr algn="ctr"/>
            <a:r>
              <a:rPr lang="en-US" sz="2000" b="1">
                <a:latin typeface="Courier New" charset="0"/>
              </a:rPr>
              <a:t>3</a:t>
            </a:r>
          </a:p>
          <a:p>
            <a:pPr algn="ctr"/>
            <a:r>
              <a:rPr lang="en-US" sz="2000" b="1">
                <a:latin typeface="Courier New" charset="0"/>
              </a:rPr>
              <a:t>4</a:t>
            </a:r>
          </a:p>
          <a:p>
            <a:pPr algn="ctr"/>
            <a:r>
              <a:rPr lang="en-US" sz="2000" b="1">
                <a:latin typeface="Courier New" charset="0"/>
              </a:rPr>
              <a:t>5</a:t>
            </a:r>
          </a:p>
          <a:p>
            <a:pPr algn="ctr"/>
            <a:r>
              <a:rPr lang="en-US" sz="2000" b="1">
                <a:latin typeface="Courier New" charset="0"/>
              </a:rPr>
              <a:t>6</a:t>
            </a:r>
          </a:p>
          <a:p>
            <a:pPr algn="ctr"/>
            <a:r>
              <a:rPr lang="en-US" sz="2000" b="1">
                <a:latin typeface="Courier New" charset="0"/>
              </a:rPr>
              <a:t>7</a:t>
            </a:r>
          </a:p>
          <a:p>
            <a:pPr algn="ctr"/>
            <a:r>
              <a:rPr lang="en-US" sz="2000" b="1">
                <a:latin typeface="Courier New" charset="0"/>
              </a:rPr>
              <a:t>8</a:t>
            </a:r>
          </a:p>
          <a:p>
            <a:pPr algn="ctr"/>
            <a:r>
              <a:rPr lang="en-US" sz="2000" b="1">
                <a:latin typeface="Courier New" charset="0"/>
              </a:rPr>
              <a:t>9</a:t>
            </a:r>
          </a:p>
          <a:p>
            <a:pPr algn="ctr"/>
            <a:r>
              <a:rPr lang="en-US" sz="2000" b="1">
                <a:latin typeface="Courier New" charset="0"/>
              </a:rPr>
              <a:t>10</a:t>
            </a:r>
          </a:p>
          <a:p>
            <a:pPr algn="ctr"/>
            <a:r>
              <a:rPr lang="en-US" sz="2000" b="1">
                <a:latin typeface="Courier New" charset="0"/>
              </a:rPr>
              <a:t>11</a:t>
            </a:r>
          </a:p>
          <a:p>
            <a:pPr algn="ctr"/>
            <a:r>
              <a:rPr lang="en-US" sz="2000" b="1">
                <a:latin typeface="Courier New" charset="0"/>
              </a:rPr>
              <a:t>12</a:t>
            </a:r>
          </a:p>
          <a:p>
            <a:pPr algn="ctr"/>
            <a:r>
              <a:rPr lang="en-US" sz="2000" b="1">
                <a:latin typeface="Courier New" charset="0"/>
              </a:rPr>
              <a:t>13</a:t>
            </a:r>
          </a:p>
          <a:p>
            <a:pPr algn="ctr"/>
            <a:r>
              <a:rPr lang="en-US" sz="2000" b="1">
                <a:latin typeface="Courier New" charset="0"/>
              </a:rPr>
              <a:t>14</a:t>
            </a:r>
          </a:p>
          <a:p>
            <a:pPr algn="ctr"/>
            <a:r>
              <a:rPr lang="en-US" sz="2000" b="1">
                <a:latin typeface="Courier New" charset="0"/>
              </a:rPr>
              <a:t>15</a:t>
            </a:r>
          </a:p>
        </p:txBody>
      </p:sp>
      <p:sp>
        <p:nvSpPr>
          <p:cNvPr id="15362" name="Text Box 5"/>
          <p:cNvSpPr txBox="1">
            <a:spLocks noChangeArrowheads="1"/>
          </p:cNvSpPr>
          <p:nvPr/>
        </p:nvSpPr>
        <p:spPr bwMode="auto">
          <a:xfrm>
            <a:off x="596900"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Binary</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0000</a:t>
            </a:r>
          </a:p>
          <a:p>
            <a:pPr algn="ctr"/>
            <a:r>
              <a:rPr lang="en-US" sz="2000" b="1">
                <a:latin typeface="Courier New" charset="0"/>
              </a:rPr>
              <a:t>0001</a:t>
            </a:r>
          </a:p>
          <a:p>
            <a:pPr algn="ctr"/>
            <a:r>
              <a:rPr lang="en-US" sz="2000" b="1">
                <a:latin typeface="Courier New" charset="0"/>
              </a:rPr>
              <a:t>0010</a:t>
            </a:r>
          </a:p>
          <a:p>
            <a:pPr algn="ctr"/>
            <a:r>
              <a:rPr lang="en-US" sz="2000" b="1">
                <a:latin typeface="Courier New" charset="0"/>
              </a:rPr>
              <a:t>0011</a:t>
            </a:r>
          </a:p>
          <a:p>
            <a:pPr algn="ctr"/>
            <a:r>
              <a:rPr lang="en-US" sz="2000" b="1">
                <a:latin typeface="Courier New" charset="0"/>
              </a:rPr>
              <a:t>0100</a:t>
            </a:r>
          </a:p>
          <a:p>
            <a:pPr algn="ctr"/>
            <a:r>
              <a:rPr lang="en-US" sz="2000" b="1">
                <a:latin typeface="Courier New" charset="0"/>
              </a:rPr>
              <a:t>0101</a:t>
            </a:r>
          </a:p>
          <a:p>
            <a:pPr algn="ctr"/>
            <a:r>
              <a:rPr lang="en-US" sz="2000" b="1">
                <a:latin typeface="Courier New" charset="0"/>
              </a:rPr>
              <a:t>0110</a:t>
            </a:r>
          </a:p>
          <a:p>
            <a:pPr algn="ctr"/>
            <a:r>
              <a:rPr lang="en-US" sz="2000" b="1">
                <a:latin typeface="Courier New" charset="0"/>
              </a:rPr>
              <a:t>0111</a:t>
            </a:r>
          </a:p>
          <a:p>
            <a:pPr algn="ctr"/>
            <a:r>
              <a:rPr lang="en-US" sz="2000" b="1">
                <a:latin typeface="Courier New" charset="0"/>
              </a:rPr>
              <a:t>1000</a:t>
            </a:r>
          </a:p>
          <a:p>
            <a:pPr algn="ctr"/>
            <a:r>
              <a:rPr lang="en-US" sz="2000" b="1">
                <a:latin typeface="Courier New" charset="0"/>
              </a:rPr>
              <a:t>1001</a:t>
            </a:r>
          </a:p>
          <a:p>
            <a:pPr algn="ctr"/>
            <a:r>
              <a:rPr lang="en-US" sz="2000" b="1">
                <a:latin typeface="Courier New" charset="0"/>
              </a:rPr>
              <a:t>1010</a:t>
            </a:r>
          </a:p>
          <a:p>
            <a:pPr algn="ctr"/>
            <a:r>
              <a:rPr lang="en-US" sz="2000" b="1">
                <a:latin typeface="Courier New" charset="0"/>
              </a:rPr>
              <a:t>1011</a:t>
            </a:r>
          </a:p>
          <a:p>
            <a:pPr algn="ctr"/>
            <a:r>
              <a:rPr lang="en-US" sz="2000" b="1">
                <a:latin typeface="Courier New" charset="0"/>
              </a:rPr>
              <a:t>1100</a:t>
            </a:r>
          </a:p>
          <a:p>
            <a:pPr algn="ctr"/>
            <a:r>
              <a:rPr lang="en-US" sz="2000" b="1">
                <a:latin typeface="Courier New" charset="0"/>
              </a:rPr>
              <a:t>1101</a:t>
            </a:r>
          </a:p>
          <a:p>
            <a:pPr algn="ctr"/>
            <a:r>
              <a:rPr lang="en-US" sz="2000" b="1">
                <a:latin typeface="Courier New" charset="0"/>
              </a:rPr>
              <a:t>1110</a:t>
            </a:r>
          </a:p>
          <a:p>
            <a:pPr algn="ctr"/>
            <a:r>
              <a:rPr lang="en-US" sz="2000" b="1">
                <a:latin typeface="Courier New" charset="0"/>
              </a:rPr>
              <a:t>1111</a:t>
            </a:r>
          </a:p>
        </p:txBody>
      </p:sp>
      <p:sp>
        <p:nvSpPr>
          <p:cNvPr id="15363" name="Text Box 12"/>
          <p:cNvSpPr txBox="1">
            <a:spLocks noChangeArrowheads="1"/>
          </p:cNvSpPr>
          <p:nvPr/>
        </p:nvSpPr>
        <p:spPr bwMode="auto">
          <a:xfrm>
            <a:off x="598488" y="241300"/>
            <a:ext cx="1135062"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Courier New" charset="0"/>
              </a:rPr>
              <a:t>N = 4</a:t>
            </a:r>
          </a:p>
        </p:txBody>
      </p:sp>
      <p:sp>
        <p:nvSpPr>
          <p:cNvPr id="15364" name="Text Box 13"/>
          <p:cNvSpPr txBox="1">
            <a:spLocks noChangeArrowheads="1"/>
          </p:cNvSpPr>
          <p:nvPr/>
        </p:nvSpPr>
        <p:spPr bwMode="auto">
          <a:xfrm>
            <a:off x="1733550" y="241300"/>
            <a:ext cx="6821488"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b="1">
                <a:latin typeface="Courier New" charset="0"/>
              </a:rPr>
              <a:t>Number Represented</a:t>
            </a:r>
          </a:p>
        </p:txBody>
      </p:sp>
      <p:sp>
        <p:nvSpPr>
          <p:cNvPr id="15365" name="Line 14"/>
          <p:cNvSpPr>
            <a:spLocks noChangeShapeType="1"/>
          </p:cNvSpPr>
          <p:nvPr/>
        </p:nvSpPr>
        <p:spPr bwMode="auto">
          <a:xfrm flipV="1">
            <a:off x="598488" y="1528763"/>
            <a:ext cx="2601912" cy="111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a:latin typeface="Arial" charset="0"/>
              </a:rPr>
              <a:t>Practice Problems</a:t>
            </a:r>
          </a:p>
        </p:txBody>
      </p:sp>
      <p:sp>
        <p:nvSpPr>
          <p:cNvPr id="16386" name="Rectangle 3"/>
          <p:cNvSpPr>
            <a:spLocks noGrp="1" noChangeArrowheads="1"/>
          </p:cNvSpPr>
          <p:nvPr>
            <p:ph type="body" idx="1"/>
          </p:nvPr>
        </p:nvSpPr>
        <p:spPr/>
        <p:txBody>
          <a:bodyPr/>
          <a:lstStyle/>
          <a:p>
            <a:pPr eaLnBrk="1" hangingPunct="1"/>
            <a:r>
              <a:rPr lang="en-US">
                <a:latin typeface="Arial" charset="0"/>
              </a:rPr>
              <a:t>What is 5 + 2 ?</a:t>
            </a:r>
          </a:p>
          <a:p>
            <a:pPr eaLnBrk="1" hangingPunct="1"/>
            <a:endParaRPr lang="en-US">
              <a:latin typeface="Arial" charset="0"/>
            </a:endParaRPr>
          </a:p>
          <a:p>
            <a:pPr eaLnBrk="1" hangingPunct="1"/>
            <a:r>
              <a:rPr lang="en-US">
                <a:latin typeface="Arial" charset="0"/>
              </a:rPr>
              <a:t>What is 9 + 4 ?</a:t>
            </a:r>
          </a:p>
          <a:p>
            <a:pPr eaLnBrk="1" hangingPunct="1"/>
            <a:endParaRPr lang="en-US">
              <a:latin typeface="Arial" charset="0"/>
            </a:endParaRPr>
          </a:p>
          <a:p>
            <a:pPr eaLnBrk="1" hangingPunct="1"/>
            <a:r>
              <a:rPr lang="en-US">
                <a:latin typeface="Arial" charset="0"/>
              </a:rPr>
              <a:t>What is 10 – 3 ?</a:t>
            </a:r>
          </a:p>
          <a:p>
            <a:pPr eaLnBrk="1" hangingPunct="1"/>
            <a:endParaRPr lang="en-US">
              <a:latin typeface="Arial" charset="0"/>
            </a:endParaRPr>
          </a:p>
          <a:p>
            <a:pPr eaLnBrk="1" hangingPunct="1"/>
            <a:r>
              <a:rPr lang="en-US">
                <a:latin typeface="Arial" charset="0"/>
              </a:rPr>
              <a:t>What is 2 – 6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atin typeface="Arial" charset="0"/>
              </a:rPr>
              <a:t>Trouble In Paradise </a:t>
            </a:r>
          </a:p>
        </p:txBody>
      </p:sp>
      <p:sp>
        <p:nvSpPr>
          <p:cNvPr id="17410" name="Content Placeholder 2"/>
          <p:cNvSpPr>
            <a:spLocks noGrp="1"/>
          </p:cNvSpPr>
          <p:nvPr>
            <p:ph idx="1"/>
          </p:nvPr>
        </p:nvSpPr>
        <p:spPr/>
        <p:txBody>
          <a:bodyPr/>
          <a:lstStyle/>
          <a:p>
            <a:r>
              <a:rPr lang="en-US">
                <a:latin typeface="Arial" charset="0"/>
              </a:rPr>
              <a:t>We are used to dealing with positive and negative integers</a:t>
            </a:r>
          </a:p>
          <a:p>
            <a:endParaRPr lang="en-US">
              <a:latin typeface="Arial" charset="0"/>
            </a:endParaRPr>
          </a:p>
          <a:p>
            <a:r>
              <a:rPr lang="en-US">
                <a:latin typeface="Arial" charset="0"/>
              </a:rPr>
              <a:t>What are our options?</a:t>
            </a:r>
          </a:p>
          <a:p>
            <a:endParaRPr lang="en-US">
              <a:latin typeface="Arial" charset="0"/>
            </a:endParaRPr>
          </a:p>
          <a:p>
            <a:r>
              <a:rPr lang="en-US">
                <a:latin typeface="Arial" charset="0"/>
              </a:rPr>
              <a:t>One possible approach: reserve one bit to represent the sign of a number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a:latin typeface="Arial" charset="0"/>
              </a:rPr>
              <a:t>Signed Integers</a:t>
            </a:r>
          </a:p>
        </p:txBody>
      </p:sp>
      <p:sp>
        <p:nvSpPr>
          <p:cNvPr id="18434" name="Rectangle 3"/>
          <p:cNvSpPr>
            <a:spLocks noGrp="1" noChangeArrowheads="1"/>
          </p:cNvSpPr>
          <p:nvPr>
            <p:ph type="body" idx="1"/>
          </p:nvPr>
        </p:nvSpPr>
        <p:spPr/>
        <p:txBody>
          <a:bodyPr/>
          <a:lstStyle/>
          <a:p>
            <a:pPr eaLnBrk="1" hangingPunct="1"/>
            <a:r>
              <a:rPr lang="en-US">
                <a:latin typeface="Arial" charset="0"/>
              </a:rPr>
              <a:t>Signed magnitude</a:t>
            </a:r>
          </a:p>
          <a:p>
            <a:pPr lvl="1" eaLnBrk="1" hangingPunct="1"/>
            <a:r>
              <a:rPr lang="en-US">
                <a:latin typeface="Arial" charset="0"/>
              </a:rPr>
              <a:t>Easy to understand</a:t>
            </a:r>
          </a:p>
          <a:p>
            <a:pPr lvl="1" eaLnBrk="1" hangingPunct="1"/>
            <a:r>
              <a:rPr lang="en-US">
                <a:latin typeface="Arial" charset="0"/>
              </a:rPr>
              <a:t>Fun to be with</a:t>
            </a:r>
          </a:p>
          <a:p>
            <a:pPr lvl="1" eaLnBrk="1" hangingPunct="1"/>
            <a:r>
              <a:rPr lang="en-US">
                <a:latin typeface="Arial" charset="0"/>
              </a:rPr>
              <a:t>Not so good with hardware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Text Box 2"/>
          <p:cNvSpPr txBox="1">
            <a:spLocks noChangeArrowheads="1"/>
          </p:cNvSpPr>
          <p:nvPr/>
        </p:nvSpPr>
        <p:spPr bwMode="auto">
          <a:xfrm>
            <a:off x="1735138" y="741363"/>
            <a:ext cx="14414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Unsigned</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a:t>
            </a:r>
          </a:p>
          <a:p>
            <a:pPr algn="ctr"/>
            <a:r>
              <a:rPr lang="en-US" sz="2000" b="1">
                <a:latin typeface="Courier New" charset="0"/>
              </a:rPr>
              <a:t>1</a:t>
            </a:r>
          </a:p>
          <a:p>
            <a:pPr algn="ctr"/>
            <a:r>
              <a:rPr lang="en-US" sz="2000" b="1">
                <a:latin typeface="Courier New" charset="0"/>
              </a:rPr>
              <a:t>2</a:t>
            </a:r>
          </a:p>
          <a:p>
            <a:pPr algn="ctr"/>
            <a:r>
              <a:rPr lang="en-US" sz="2000" b="1">
                <a:latin typeface="Courier New" charset="0"/>
              </a:rPr>
              <a:t>3</a:t>
            </a:r>
          </a:p>
          <a:p>
            <a:pPr algn="ctr"/>
            <a:r>
              <a:rPr lang="en-US" sz="2000" b="1">
                <a:latin typeface="Courier New" charset="0"/>
              </a:rPr>
              <a:t>4</a:t>
            </a:r>
          </a:p>
          <a:p>
            <a:pPr algn="ctr"/>
            <a:r>
              <a:rPr lang="en-US" sz="2000" b="1">
                <a:latin typeface="Courier New" charset="0"/>
              </a:rPr>
              <a:t>5</a:t>
            </a:r>
          </a:p>
          <a:p>
            <a:pPr algn="ctr"/>
            <a:r>
              <a:rPr lang="en-US" sz="2000" b="1">
                <a:latin typeface="Courier New" charset="0"/>
              </a:rPr>
              <a:t>6</a:t>
            </a:r>
          </a:p>
          <a:p>
            <a:pPr algn="ctr"/>
            <a:r>
              <a:rPr lang="en-US" sz="2000" b="1">
                <a:latin typeface="Courier New" charset="0"/>
              </a:rPr>
              <a:t>7</a:t>
            </a:r>
          </a:p>
          <a:p>
            <a:pPr algn="ctr"/>
            <a:r>
              <a:rPr lang="en-US" sz="2000" b="1">
                <a:latin typeface="Courier New" charset="0"/>
              </a:rPr>
              <a:t>8</a:t>
            </a:r>
          </a:p>
          <a:p>
            <a:pPr algn="ctr"/>
            <a:r>
              <a:rPr lang="en-US" sz="2000" b="1">
                <a:latin typeface="Courier New" charset="0"/>
              </a:rPr>
              <a:t>9</a:t>
            </a:r>
          </a:p>
          <a:p>
            <a:pPr algn="ctr"/>
            <a:r>
              <a:rPr lang="en-US" sz="2000" b="1">
                <a:latin typeface="Courier New" charset="0"/>
              </a:rPr>
              <a:t>10</a:t>
            </a:r>
          </a:p>
          <a:p>
            <a:pPr algn="ctr"/>
            <a:r>
              <a:rPr lang="en-US" sz="2000" b="1">
                <a:latin typeface="Courier New" charset="0"/>
              </a:rPr>
              <a:t>11</a:t>
            </a:r>
          </a:p>
          <a:p>
            <a:pPr algn="ctr"/>
            <a:r>
              <a:rPr lang="en-US" sz="2000" b="1">
                <a:latin typeface="Courier New" charset="0"/>
              </a:rPr>
              <a:t>12</a:t>
            </a:r>
          </a:p>
          <a:p>
            <a:pPr algn="ctr"/>
            <a:r>
              <a:rPr lang="en-US" sz="2000" b="1">
                <a:latin typeface="Courier New" charset="0"/>
              </a:rPr>
              <a:t>13</a:t>
            </a:r>
          </a:p>
          <a:p>
            <a:pPr algn="ctr"/>
            <a:r>
              <a:rPr lang="en-US" sz="2000" b="1">
                <a:latin typeface="Courier New" charset="0"/>
              </a:rPr>
              <a:t>14</a:t>
            </a:r>
          </a:p>
          <a:p>
            <a:pPr algn="ctr"/>
            <a:r>
              <a:rPr lang="en-US" sz="2000" b="1">
                <a:latin typeface="Courier New" charset="0"/>
              </a:rPr>
              <a:t>15</a:t>
            </a:r>
          </a:p>
        </p:txBody>
      </p:sp>
      <p:sp>
        <p:nvSpPr>
          <p:cNvPr id="19458" name="Text Box 3"/>
          <p:cNvSpPr txBox="1">
            <a:spLocks noChangeArrowheads="1"/>
          </p:cNvSpPr>
          <p:nvPr/>
        </p:nvSpPr>
        <p:spPr bwMode="auto">
          <a:xfrm>
            <a:off x="596900"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Binary</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0000</a:t>
            </a:r>
          </a:p>
          <a:p>
            <a:pPr algn="ctr"/>
            <a:r>
              <a:rPr lang="en-US" sz="2000" b="1">
                <a:latin typeface="Courier New" charset="0"/>
              </a:rPr>
              <a:t>0001</a:t>
            </a:r>
          </a:p>
          <a:p>
            <a:pPr algn="ctr"/>
            <a:r>
              <a:rPr lang="en-US" sz="2000" b="1">
                <a:latin typeface="Courier New" charset="0"/>
              </a:rPr>
              <a:t>0010</a:t>
            </a:r>
          </a:p>
          <a:p>
            <a:pPr algn="ctr"/>
            <a:r>
              <a:rPr lang="en-US" sz="2000" b="1">
                <a:latin typeface="Courier New" charset="0"/>
              </a:rPr>
              <a:t>0011</a:t>
            </a:r>
          </a:p>
          <a:p>
            <a:pPr algn="ctr"/>
            <a:r>
              <a:rPr lang="en-US" sz="2000" b="1">
                <a:latin typeface="Courier New" charset="0"/>
              </a:rPr>
              <a:t>0100</a:t>
            </a:r>
          </a:p>
          <a:p>
            <a:pPr algn="ctr"/>
            <a:r>
              <a:rPr lang="en-US" sz="2000" b="1">
                <a:latin typeface="Courier New" charset="0"/>
              </a:rPr>
              <a:t>0101</a:t>
            </a:r>
          </a:p>
          <a:p>
            <a:pPr algn="ctr"/>
            <a:r>
              <a:rPr lang="en-US" sz="2000" b="1">
                <a:latin typeface="Courier New" charset="0"/>
              </a:rPr>
              <a:t>0110</a:t>
            </a:r>
          </a:p>
          <a:p>
            <a:pPr algn="ctr"/>
            <a:r>
              <a:rPr lang="en-US" sz="2000" b="1">
                <a:latin typeface="Courier New" charset="0"/>
              </a:rPr>
              <a:t>0111</a:t>
            </a:r>
          </a:p>
          <a:p>
            <a:pPr algn="ctr"/>
            <a:r>
              <a:rPr lang="en-US" sz="2000" b="1">
                <a:latin typeface="Courier New" charset="0"/>
              </a:rPr>
              <a:t>1000</a:t>
            </a:r>
          </a:p>
          <a:p>
            <a:pPr algn="ctr"/>
            <a:r>
              <a:rPr lang="en-US" sz="2000" b="1">
                <a:latin typeface="Courier New" charset="0"/>
              </a:rPr>
              <a:t>1001</a:t>
            </a:r>
          </a:p>
          <a:p>
            <a:pPr algn="ctr"/>
            <a:r>
              <a:rPr lang="en-US" sz="2000" b="1">
                <a:latin typeface="Courier New" charset="0"/>
              </a:rPr>
              <a:t>1010</a:t>
            </a:r>
          </a:p>
          <a:p>
            <a:pPr algn="ctr"/>
            <a:r>
              <a:rPr lang="en-US" sz="2000" b="1">
                <a:latin typeface="Courier New" charset="0"/>
              </a:rPr>
              <a:t>1011</a:t>
            </a:r>
          </a:p>
          <a:p>
            <a:pPr algn="ctr"/>
            <a:r>
              <a:rPr lang="en-US" sz="2000" b="1">
                <a:latin typeface="Courier New" charset="0"/>
              </a:rPr>
              <a:t>1100</a:t>
            </a:r>
          </a:p>
          <a:p>
            <a:pPr algn="ctr"/>
            <a:r>
              <a:rPr lang="en-US" sz="2000" b="1">
                <a:latin typeface="Courier New" charset="0"/>
              </a:rPr>
              <a:t>1101</a:t>
            </a:r>
          </a:p>
          <a:p>
            <a:pPr algn="ctr"/>
            <a:r>
              <a:rPr lang="en-US" sz="2000" b="1">
                <a:latin typeface="Courier New" charset="0"/>
              </a:rPr>
              <a:t>1110</a:t>
            </a:r>
          </a:p>
          <a:p>
            <a:pPr algn="ctr"/>
            <a:r>
              <a:rPr lang="en-US" sz="2000" b="1">
                <a:latin typeface="Courier New" charset="0"/>
              </a:rPr>
              <a:t>1111</a:t>
            </a:r>
          </a:p>
        </p:txBody>
      </p:sp>
      <p:sp>
        <p:nvSpPr>
          <p:cNvPr id="19459" name="Text Box 4"/>
          <p:cNvSpPr txBox="1">
            <a:spLocks noChangeArrowheads="1"/>
          </p:cNvSpPr>
          <p:nvPr/>
        </p:nvSpPr>
        <p:spPr bwMode="auto">
          <a:xfrm>
            <a:off x="609600" y="741363"/>
            <a:ext cx="3703638" cy="59404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Signed</a:t>
            </a:r>
          </a:p>
          <a:p>
            <a:pPr algn="r"/>
            <a:r>
              <a:rPr lang="en-US" sz="2000" b="1">
                <a:latin typeface="Courier New" charset="0"/>
              </a:rPr>
              <a:t>Mag</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p:txBody>
      </p:sp>
      <p:sp>
        <p:nvSpPr>
          <p:cNvPr id="19460" name="Line 9"/>
          <p:cNvSpPr>
            <a:spLocks noChangeShapeType="1"/>
          </p:cNvSpPr>
          <p:nvPr/>
        </p:nvSpPr>
        <p:spPr bwMode="auto">
          <a:xfrm flipV="1">
            <a:off x="598488" y="1524000"/>
            <a:ext cx="3744912" cy="158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1" name="Text Box 10"/>
          <p:cNvSpPr txBox="1">
            <a:spLocks noChangeArrowheads="1"/>
          </p:cNvSpPr>
          <p:nvPr/>
        </p:nvSpPr>
        <p:spPr bwMode="auto">
          <a:xfrm>
            <a:off x="598488" y="241300"/>
            <a:ext cx="1135062"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Courier New" charset="0"/>
              </a:rPr>
              <a:t>N = 4</a:t>
            </a:r>
          </a:p>
        </p:txBody>
      </p:sp>
      <p:sp>
        <p:nvSpPr>
          <p:cNvPr id="19462" name="Text Box 11"/>
          <p:cNvSpPr txBox="1">
            <a:spLocks noChangeArrowheads="1"/>
          </p:cNvSpPr>
          <p:nvPr/>
        </p:nvSpPr>
        <p:spPr bwMode="auto">
          <a:xfrm>
            <a:off x="1733550" y="241300"/>
            <a:ext cx="6821488"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b="1">
                <a:latin typeface="Courier New" charset="0"/>
              </a:rPr>
              <a:t>Number Represented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a:latin typeface="Arial" charset="0"/>
              </a:rPr>
              <a:t>More Practice Problems</a:t>
            </a:r>
          </a:p>
        </p:txBody>
      </p:sp>
      <p:sp>
        <p:nvSpPr>
          <p:cNvPr id="14338" name="Rectangle 3"/>
          <p:cNvSpPr>
            <a:spLocks noGrp="1" noChangeArrowheads="1"/>
          </p:cNvSpPr>
          <p:nvPr>
            <p:ph type="body" idx="1"/>
          </p:nvPr>
        </p:nvSpPr>
        <p:spPr/>
        <p:txBody>
          <a:bodyPr/>
          <a:lstStyle/>
          <a:p>
            <a:pPr eaLnBrk="1" hangingPunct="1">
              <a:defRPr/>
            </a:pPr>
            <a:r>
              <a:rPr lang="en-US" dirty="0">
                <a:latin typeface="Arial" charset="0"/>
              </a:rPr>
              <a:t>What is 5 + 2 ?</a:t>
            </a:r>
          </a:p>
          <a:p>
            <a:pPr eaLnBrk="1" hangingPunct="1">
              <a:defRPr/>
            </a:pPr>
            <a:endParaRPr lang="en-US" dirty="0">
              <a:latin typeface="Arial" charset="0"/>
            </a:endParaRPr>
          </a:p>
          <a:p>
            <a:pPr eaLnBrk="1" hangingPunct="1">
              <a:defRPr/>
            </a:pPr>
            <a:r>
              <a:rPr lang="en-US" dirty="0">
                <a:latin typeface="Arial" charset="0"/>
              </a:rPr>
              <a:t>What is 5 – 2 ?</a:t>
            </a:r>
          </a:p>
          <a:p>
            <a:pPr eaLnBrk="1" hangingPunct="1">
              <a:defRPr/>
            </a:pPr>
            <a:endParaRPr lang="en-US" dirty="0">
              <a:latin typeface="Arial" charset="0"/>
            </a:endParaRPr>
          </a:p>
          <a:p>
            <a:pPr eaLnBrk="1" hangingPunct="1">
              <a:defRPr/>
            </a:pPr>
            <a:r>
              <a:rPr lang="en-US" dirty="0">
                <a:latin typeface="Arial" charset="0"/>
              </a:rPr>
              <a:t>What is 5 + </a:t>
            </a:r>
            <a:r>
              <a:rPr lang="en-US" baseline="30000" dirty="0">
                <a:latin typeface="Arial" charset="0"/>
              </a:rPr>
              <a:t>-</a:t>
            </a:r>
            <a:r>
              <a:rPr lang="en-US" dirty="0">
                <a:latin typeface="Arial" charset="0"/>
              </a:rPr>
              <a:t>2 ?</a:t>
            </a:r>
          </a:p>
          <a:p>
            <a:pPr eaLnBrk="1" hangingPunct="1">
              <a:defRPr/>
            </a:pPr>
            <a:endParaRPr lang="en-US" dirty="0">
              <a:latin typeface="Arial" charset="0"/>
            </a:endParaRPr>
          </a:p>
          <a:p>
            <a:pPr eaLnBrk="1" hangingPunct="1">
              <a:defRPr/>
            </a:pPr>
            <a:r>
              <a:rPr lang="en-US" dirty="0">
                <a:latin typeface="Arial" charset="0"/>
              </a:rPr>
              <a:t>What is 3 + </a:t>
            </a:r>
            <a:r>
              <a:rPr lang="en-US" baseline="30000" dirty="0">
                <a:latin typeface="Arial" charset="0"/>
              </a:rPr>
              <a:t>-</a:t>
            </a:r>
            <a:r>
              <a:rPr lang="en-US" dirty="0">
                <a:latin typeface="Arial" charset="0"/>
              </a:rPr>
              <a:t>3 ?</a:t>
            </a:r>
          </a:p>
          <a:p>
            <a:pPr marL="0" indent="0" eaLnBrk="1" hangingPunct="1">
              <a:buFontTx/>
              <a:buNone/>
              <a:defRPr/>
            </a:pPr>
            <a:endParaRPr lang="en-US" dirty="0">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atin typeface="Arial" charset="0"/>
              </a:rPr>
              <a:t>Nagging Concerns...</a:t>
            </a:r>
          </a:p>
        </p:txBody>
      </p:sp>
      <p:sp>
        <p:nvSpPr>
          <p:cNvPr id="21506" name="Content Placeholder 2"/>
          <p:cNvSpPr>
            <a:spLocks noGrp="1"/>
          </p:cNvSpPr>
          <p:nvPr>
            <p:ph idx="1"/>
          </p:nvPr>
        </p:nvSpPr>
        <p:spPr/>
        <p:txBody>
          <a:bodyPr/>
          <a:lstStyle/>
          <a:p>
            <a:r>
              <a:rPr lang="en-US">
                <a:latin typeface="Arial" charset="0"/>
              </a:rPr>
              <a:t>Why do I have to think about two different operations: addition and subtraction?</a:t>
            </a:r>
          </a:p>
          <a:p>
            <a:r>
              <a:rPr lang="en-US">
                <a:latin typeface="Arial" charset="0"/>
              </a:rPr>
              <a:t>How much time will I spend examining the signs and magnitudes of each operand to determine how to find the answer?</a:t>
            </a:r>
          </a:p>
          <a:p>
            <a:r>
              <a:rPr lang="en-US">
                <a:latin typeface="Arial" charset="0"/>
              </a:rPr>
              <a:t>And what about plus zero and minus zero representing the same number?</a:t>
            </a:r>
          </a:p>
          <a:p>
            <a:r>
              <a:rPr lang="en-US">
                <a:latin typeface="Arial" charset="0"/>
              </a:rPr>
              <a:t>Is there a better way?...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a:latin typeface="Arial" charset="0"/>
              </a:rPr>
              <a:t>Reality Sets In</a:t>
            </a:r>
          </a:p>
        </p:txBody>
      </p:sp>
      <p:sp>
        <p:nvSpPr>
          <p:cNvPr id="22530" name="Rectangle 3"/>
          <p:cNvSpPr>
            <a:spLocks noGrp="1" noChangeArrowheads="1"/>
          </p:cNvSpPr>
          <p:nvPr>
            <p:ph type="body" idx="1"/>
          </p:nvPr>
        </p:nvSpPr>
        <p:spPr/>
        <p:txBody>
          <a:bodyPr/>
          <a:lstStyle/>
          <a:p>
            <a:pPr eaLnBrk="1" hangingPunct="1"/>
            <a:r>
              <a:rPr lang="en-US" dirty="0">
                <a:latin typeface="Arial" charset="0"/>
              </a:rPr>
              <a:t>Any arbitrary scheme of allowing different bit patterns to represent different numbers could be made to work, but there is an especially clever choice...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atin typeface="Arial" charset="0"/>
              </a:rPr>
              <a:t>A New Hope...</a:t>
            </a:r>
          </a:p>
        </p:txBody>
      </p:sp>
      <p:sp>
        <p:nvSpPr>
          <p:cNvPr id="23554" name="Content Placeholder 1"/>
          <p:cNvSpPr>
            <a:spLocks noGrp="1"/>
          </p:cNvSpPr>
          <p:nvPr>
            <p:ph idx="1"/>
          </p:nvPr>
        </p:nvSpPr>
        <p:spPr>
          <a:xfrm>
            <a:off x="457200" y="1371600"/>
            <a:ext cx="8229600" cy="762000"/>
          </a:xfrm>
        </p:spPr>
        <p:txBody>
          <a:bodyPr/>
          <a:lstStyle/>
          <a:p>
            <a:r>
              <a:rPr lang="en-US">
                <a:latin typeface="Arial" charset="0"/>
              </a:rPr>
              <a:t>Start with the number line</a:t>
            </a:r>
          </a:p>
        </p:txBody>
      </p:sp>
      <p:cxnSp>
        <p:nvCxnSpPr>
          <p:cNvPr id="4" name="Straight Arrow Connector 3"/>
          <p:cNvCxnSpPr/>
          <p:nvPr/>
        </p:nvCxnSpPr>
        <p:spPr>
          <a:xfrm>
            <a:off x="533400" y="5486400"/>
            <a:ext cx="8001000" cy="0"/>
          </a:xfrm>
          <a:prstGeom prst="straightConnector1">
            <a:avLst/>
          </a:prstGeom>
          <a:ln w="508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576763" y="5257800"/>
            <a:ext cx="0" cy="45720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3557" name="TextBox 10"/>
          <p:cNvSpPr txBox="1">
            <a:spLocks noChangeArrowheads="1"/>
          </p:cNvSpPr>
          <p:nvPr/>
        </p:nvSpPr>
        <p:spPr bwMode="auto">
          <a:xfrm>
            <a:off x="4419600" y="58674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atin typeface="Arial" charset="0"/>
              </a:rPr>
              <a:t>A New Hope...</a:t>
            </a:r>
          </a:p>
        </p:txBody>
      </p:sp>
      <p:sp>
        <p:nvSpPr>
          <p:cNvPr id="24578" name="Content Placeholder 1"/>
          <p:cNvSpPr>
            <a:spLocks noGrp="1"/>
          </p:cNvSpPr>
          <p:nvPr>
            <p:ph idx="1"/>
          </p:nvPr>
        </p:nvSpPr>
        <p:spPr>
          <a:xfrm>
            <a:off x="457200" y="1371600"/>
            <a:ext cx="8229600" cy="2743200"/>
          </a:xfrm>
        </p:spPr>
        <p:txBody>
          <a:bodyPr/>
          <a:lstStyle/>
          <a:p>
            <a:r>
              <a:rPr lang="en-US" dirty="0">
                <a:latin typeface="Arial" charset="0"/>
              </a:rPr>
              <a:t>Let use 4 bits for our representation</a:t>
            </a:r>
          </a:p>
          <a:p>
            <a:r>
              <a:rPr lang="en-US" dirty="0">
                <a:latin typeface="Arial" charset="0"/>
              </a:rPr>
              <a:t>This gives us 2</a:t>
            </a:r>
            <a:r>
              <a:rPr lang="en-US" baseline="30000" dirty="0">
                <a:latin typeface="Arial" charset="0"/>
              </a:rPr>
              <a:t>4</a:t>
            </a:r>
            <a:r>
              <a:rPr lang="en-US" dirty="0">
                <a:latin typeface="Arial" charset="0"/>
              </a:rPr>
              <a:t> = 16 different values that we can represent</a:t>
            </a:r>
          </a:p>
          <a:p>
            <a:r>
              <a:rPr lang="en-US" dirty="0">
                <a:latin typeface="Arial" charset="0"/>
              </a:rPr>
              <a:t>Let’s split them as evenly as possible between positive and negative values</a:t>
            </a:r>
          </a:p>
        </p:txBody>
      </p:sp>
      <p:cxnSp>
        <p:nvCxnSpPr>
          <p:cNvPr id="4" name="Straight Arrow Connector 3"/>
          <p:cNvCxnSpPr/>
          <p:nvPr/>
        </p:nvCxnSpPr>
        <p:spPr>
          <a:xfrm>
            <a:off x="533400" y="5486400"/>
            <a:ext cx="8001000" cy="0"/>
          </a:xfrm>
          <a:prstGeom prst="straightConnector1">
            <a:avLst/>
          </a:prstGeom>
          <a:ln w="508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4580" name="Group 2"/>
          <p:cNvGrpSpPr>
            <a:grpSpLocks/>
          </p:cNvGrpSpPr>
          <p:nvPr/>
        </p:nvGrpSpPr>
        <p:grpSpPr bwMode="auto">
          <a:xfrm>
            <a:off x="1341438" y="5257800"/>
            <a:ext cx="390525" cy="979488"/>
            <a:chOff x="4419600" y="5257800"/>
            <a:chExt cx="389913" cy="978932"/>
          </a:xfrm>
        </p:grpSpPr>
        <p:cxnSp>
          <p:nvCxnSpPr>
            <p:cNvPr id="6" name="Straight Connector 5"/>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27" name="TextBox 10"/>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4581" name="Group 7"/>
          <p:cNvGrpSpPr>
            <a:grpSpLocks/>
          </p:cNvGrpSpPr>
          <p:nvPr/>
        </p:nvGrpSpPr>
        <p:grpSpPr bwMode="auto">
          <a:xfrm>
            <a:off x="1844675" y="5257800"/>
            <a:ext cx="390525" cy="979488"/>
            <a:chOff x="4419600" y="5257800"/>
            <a:chExt cx="389913" cy="978932"/>
          </a:xfrm>
        </p:grpSpPr>
        <p:cxnSp>
          <p:nvCxnSpPr>
            <p:cNvPr id="9" name="Straight Connector 8"/>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25" name="TextBox 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4582" name="Group 11"/>
          <p:cNvGrpSpPr>
            <a:grpSpLocks/>
          </p:cNvGrpSpPr>
          <p:nvPr/>
        </p:nvGrpSpPr>
        <p:grpSpPr bwMode="auto">
          <a:xfrm>
            <a:off x="2347913" y="5257800"/>
            <a:ext cx="390525" cy="979488"/>
            <a:chOff x="4419600" y="5257800"/>
            <a:chExt cx="389913" cy="978932"/>
          </a:xfrm>
        </p:grpSpPr>
        <p:cxnSp>
          <p:nvCxnSpPr>
            <p:cNvPr id="13" name="Straight Connector 12"/>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23" name="TextBox 13"/>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4583" name="Group 14"/>
          <p:cNvGrpSpPr>
            <a:grpSpLocks/>
          </p:cNvGrpSpPr>
          <p:nvPr/>
        </p:nvGrpSpPr>
        <p:grpSpPr bwMode="auto">
          <a:xfrm>
            <a:off x="2851150" y="5257800"/>
            <a:ext cx="390525" cy="979488"/>
            <a:chOff x="4419600" y="5257800"/>
            <a:chExt cx="389913" cy="978932"/>
          </a:xfrm>
        </p:grpSpPr>
        <p:cxnSp>
          <p:nvCxnSpPr>
            <p:cNvPr id="16" name="Straight Connector 1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21" name="TextBox 1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4584" name="Group 17"/>
          <p:cNvGrpSpPr>
            <a:grpSpLocks/>
          </p:cNvGrpSpPr>
          <p:nvPr/>
        </p:nvGrpSpPr>
        <p:grpSpPr bwMode="auto">
          <a:xfrm>
            <a:off x="4360863" y="5257800"/>
            <a:ext cx="390525" cy="979488"/>
            <a:chOff x="4419600" y="5257800"/>
            <a:chExt cx="389913" cy="978932"/>
          </a:xfrm>
        </p:grpSpPr>
        <p:cxnSp>
          <p:nvCxnSpPr>
            <p:cNvPr id="19" name="Straight Connector 18"/>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19" name="TextBox 1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grpSp>
        <p:nvGrpSpPr>
          <p:cNvPr id="24585" name="Group 20"/>
          <p:cNvGrpSpPr>
            <a:grpSpLocks/>
          </p:cNvGrpSpPr>
          <p:nvPr/>
        </p:nvGrpSpPr>
        <p:grpSpPr bwMode="auto">
          <a:xfrm>
            <a:off x="5716588" y="5257800"/>
            <a:ext cx="312737" cy="979488"/>
            <a:chOff x="4419600" y="5257800"/>
            <a:chExt cx="313044" cy="978932"/>
          </a:xfrm>
        </p:grpSpPr>
        <p:cxnSp>
          <p:nvCxnSpPr>
            <p:cNvPr id="22" name="Straight Connector 2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17" name="TextBox 2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4586" name="Group 23"/>
          <p:cNvGrpSpPr>
            <a:grpSpLocks/>
          </p:cNvGrpSpPr>
          <p:nvPr/>
        </p:nvGrpSpPr>
        <p:grpSpPr bwMode="auto">
          <a:xfrm>
            <a:off x="3354388" y="5257800"/>
            <a:ext cx="390525" cy="979488"/>
            <a:chOff x="4419600" y="5257800"/>
            <a:chExt cx="389913" cy="978932"/>
          </a:xfrm>
        </p:grpSpPr>
        <p:cxnSp>
          <p:nvCxnSpPr>
            <p:cNvPr id="25" name="Straight Connector 24"/>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15" name="TextBox 25"/>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4587" name="Group 26"/>
          <p:cNvGrpSpPr>
            <a:grpSpLocks/>
          </p:cNvGrpSpPr>
          <p:nvPr/>
        </p:nvGrpSpPr>
        <p:grpSpPr bwMode="auto">
          <a:xfrm>
            <a:off x="3857625" y="5257800"/>
            <a:ext cx="390525" cy="979488"/>
            <a:chOff x="4419600" y="5257800"/>
            <a:chExt cx="389913" cy="978932"/>
          </a:xfrm>
        </p:grpSpPr>
        <p:cxnSp>
          <p:nvCxnSpPr>
            <p:cNvPr id="28" name="Straight Connector 27"/>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13" name="TextBox 28"/>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4588" name="Group 29"/>
          <p:cNvGrpSpPr>
            <a:grpSpLocks/>
          </p:cNvGrpSpPr>
          <p:nvPr/>
        </p:nvGrpSpPr>
        <p:grpSpPr bwMode="auto">
          <a:xfrm>
            <a:off x="6143625" y="5257800"/>
            <a:ext cx="312738" cy="979488"/>
            <a:chOff x="4419600" y="5257800"/>
            <a:chExt cx="313044" cy="978932"/>
          </a:xfrm>
        </p:grpSpPr>
        <p:cxnSp>
          <p:nvCxnSpPr>
            <p:cNvPr id="31" name="Straight Connector 30"/>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11" name="TextBox 31"/>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4589" name="Group 32"/>
          <p:cNvGrpSpPr>
            <a:grpSpLocks/>
          </p:cNvGrpSpPr>
          <p:nvPr/>
        </p:nvGrpSpPr>
        <p:grpSpPr bwMode="auto">
          <a:xfrm>
            <a:off x="6569075" y="5257800"/>
            <a:ext cx="312738" cy="979488"/>
            <a:chOff x="4419600" y="5257800"/>
            <a:chExt cx="313044" cy="978932"/>
          </a:xfrm>
        </p:grpSpPr>
        <p:cxnSp>
          <p:nvCxnSpPr>
            <p:cNvPr id="34" name="Straight Connector 33"/>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09" name="TextBox 34"/>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4590" name="Group 35"/>
          <p:cNvGrpSpPr>
            <a:grpSpLocks/>
          </p:cNvGrpSpPr>
          <p:nvPr/>
        </p:nvGrpSpPr>
        <p:grpSpPr bwMode="auto">
          <a:xfrm>
            <a:off x="6996113" y="5257800"/>
            <a:ext cx="312737" cy="979488"/>
            <a:chOff x="4419600" y="5257800"/>
            <a:chExt cx="313044" cy="978932"/>
          </a:xfrm>
        </p:grpSpPr>
        <p:cxnSp>
          <p:nvCxnSpPr>
            <p:cNvPr id="37" name="Straight Connector 36"/>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07" name="TextBox 37"/>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4591" name="Group 38"/>
          <p:cNvGrpSpPr>
            <a:grpSpLocks/>
          </p:cNvGrpSpPr>
          <p:nvPr/>
        </p:nvGrpSpPr>
        <p:grpSpPr bwMode="auto">
          <a:xfrm>
            <a:off x="7421563" y="5257800"/>
            <a:ext cx="314325" cy="979488"/>
            <a:chOff x="4419600" y="5257800"/>
            <a:chExt cx="313044" cy="978932"/>
          </a:xfrm>
        </p:grpSpPr>
        <p:cxnSp>
          <p:nvCxnSpPr>
            <p:cNvPr id="40" name="Straight Connector 39"/>
            <p:cNvCxnSpPr/>
            <p:nvPr/>
          </p:nvCxnSpPr>
          <p:spPr>
            <a:xfrm>
              <a:off x="4576122"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05" name="TextBox 40"/>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4592" name="Group 41"/>
          <p:cNvGrpSpPr>
            <a:grpSpLocks/>
          </p:cNvGrpSpPr>
          <p:nvPr/>
        </p:nvGrpSpPr>
        <p:grpSpPr bwMode="auto">
          <a:xfrm>
            <a:off x="7848600" y="5257800"/>
            <a:ext cx="312738" cy="979488"/>
            <a:chOff x="4419600" y="5257800"/>
            <a:chExt cx="313044" cy="978932"/>
          </a:xfrm>
        </p:grpSpPr>
        <p:cxnSp>
          <p:nvCxnSpPr>
            <p:cNvPr id="43" name="Straight Connector 42"/>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03" name="TextBox 43"/>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4593" name="Group 44"/>
          <p:cNvGrpSpPr>
            <a:grpSpLocks/>
          </p:cNvGrpSpPr>
          <p:nvPr/>
        </p:nvGrpSpPr>
        <p:grpSpPr bwMode="auto">
          <a:xfrm>
            <a:off x="838200" y="5257800"/>
            <a:ext cx="390525" cy="979488"/>
            <a:chOff x="4419600" y="5257800"/>
            <a:chExt cx="389913" cy="978932"/>
          </a:xfrm>
        </p:grpSpPr>
        <p:cxnSp>
          <p:nvCxnSpPr>
            <p:cNvPr id="46" name="Straight Connector 4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601" name="TextBox 4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-8</a:t>
              </a:r>
            </a:p>
          </p:txBody>
        </p:sp>
      </p:grpSp>
      <p:grpSp>
        <p:nvGrpSpPr>
          <p:cNvPr id="24594" name="Group 47"/>
          <p:cNvGrpSpPr>
            <a:grpSpLocks/>
          </p:cNvGrpSpPr>
          <p:nvPr/>
        </p:nvGrpSpPr>
        <p:grpSpPr bwMode="auto">
          <a:xfrm>
            <a:off x="4864100" y="5257800"/>
            <a:ext cx="312738" cy="979488"/>
            <a:chOff x="4419600" y="5257800"/>
            <a:chExt cx="313044" cy="978932"/>
          </a:xfrm>
        </p:grpSpPr>
        <p:cxnSp>
          <p:nvCxnSpPr>
            <p:cNvPr id="49" name="Straight Connector 48"/>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599" name="TextBox 49"/>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a:t>
              </a:r>
            </a:p>
          </p:txBody>
        </p:sp>
      </p:grpSp>
      <p:grpSp>
        <p:nvGrpSpPr>
          <p:cNvPr id="24595" name="Group 50"/>
          <p:cNvGrpSpPr>
            <a:grpSpLocks/>
          </p:cNvGrpSpPr>
          <p:nvPr/>
        </p:nvGrpSpPr>
        <p:grpSpPr bwMode="auto">
          <a:xfrm>
            <a:off x="5291138" y="5257800"/>
            <a:ext cx="312737" cy="979488"/>
            <a:chOff x="4419600" y="5257800"/>
            <a:chExt cx="313044" cy="978932"/>
          </a:xfrm>
        </p:grpSpPr>
        <p:cxnSp>
          <p:nvCxnSpPr>
            <p:cNvPr id="52" name="Straight Connector 5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4597" name="TextBox 5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pPr eaLnBrk="1" hangingPunct="1"/>
            <a:r>
              <a:rPr lang="en-US" dirty="0">
                <a:latin typeface="Arial" charset="0"/>
              </a:rPr>
              <a:t>Representations</a:t>
            </a:r>
          </a:p>
        </p:txBody>
      </p:sp>
      <p:sp>
        <p:nvSpPr>
          <p:cNvPr id="5122" name="Rectangle 3"/>
          <p:cNvSpPr>
            <a:spLocks noGrp="1" noChangeArrowheads="1"/>
          </p:cNvSpPr>
          <p:nvPr>
            <p:ph type="body" idx="1"/>
          </p:nvPr>
        </p:nvSpPr>
        <p:spPr>
          <a:xfrm>
            <a:off x="457200" y="1600200"/>
            <a:ext cx="8229600" cy="1295400"/>
          </a:xfrm>
        </p:spPr>
        <p:txBody>
          <a:bodyPr/>
          <a:lstStyle/>
          <a:p>
            <a:pPr eaLnBrk="1" hangingPunct="1"/>
            <a:r>
              <a:rPr lang="en-US" sz="2400" dirty="0">
                <a:latin typeface="Arial" charset="0"/>
              </a:rPr>
              <a:t>Modern computers effectively store patterns of switches that are set On and Off.  </a:t>
            </a:r>
          </a:p>
          <a:p>
            <a:pPr eaLnBrk="1" hangingPunct="1"/>
            <a:r>
              <a:rPr lang="en-US" sz="2400" dirty="0">
                <a:latin typeface="Arial" charset="0"/>
              </a:rPr>
              <a:t>How do we do work with that limitation?</a:t>
            </a:r>
          </a:p>
          <a:p>
            <a:pPr eaLnBrk="1" hangingPunct="1"/>
            <a:endParaRPr lang="en-US" sz="2400" dirty="0">
              <a:latin typeface="Arial" charset="0"/>
            </a:endParaRPr>
          </a:p>
        </p:txBody>
      </p:sp>
      <p:sp>
        <p:nvSpPr>
          <p:cNvPr id="2" name="TextBox 1"/>
          <p:cNvSpPr txBox="1"/>
          <p:nvPr/>
        </p:nvSpPr>
        <p:spPr>
          <a:xfrm>
            <a:off x="1066800" y="2895600"/>
            <a:ext cx="6858000" cy="2438400"/>
          </a:xfrm>
          <a:prstGeom prst="rect">
            <a:avLst/>
          </a:prstGeom>
          <a:noFill/>
        </p:spPr>
        <p:txBody>
          <a:bodyPr wrap="square" rtlCol="0">
            <a:normAutofit fontScale="92500"/>
          </a:bodyPr>
          <a:lstStyle/>
          <a:p>
            <a:r>
              <a:rPr lang="en-US" i="1" dirty="0"/>
              <a:t>“When I use a word,’ Humpty Dumpty said in rather a scornful tone, ‘it means just what I choose it to mean — neither more nor less.’</a:t>
            </a:r>
          </a:p>
          <a:p>
            <a:endParaRPr lang="en-US" i="1" dirty="0"/>
          </a:p>
          <a:p>
            <a:r>
              <a:rPr lang="en-US" i="1" dirty="0"/>
              <a:t>’The question is,’ said Alice, ‘whether you can make words mean so many different things.’</a:t>
            </a:r>
          </a:p>
          <a:p>
            <a:endParaRPr lang="en-US" i="1" dirty="0"/>
          </a:p>
          <a:p>
            <a:r>
              <a:rPr lang="en-US" i="1" dirty="0"/>
              <a:t>’The question is,’ said Humpty Dumpty, ‘which is to be master — that’s all.” </a:t>
            </a:r>
          </a:p>
          <a:p>
            <a:r>
              <a:rPr lang="en-US" i="1" dirty="0"/>
              <a:t>― </a:t>
            </a:r>
            <a:r>
              <a:rPr lang="en-US" b="1" dirty="0">
                <a:hlinkClick r:id="rId2"/>
              </a:rPr>
              <a:t>Lewis Carroll</a:t>
            </a:r>
            <a:r>
              <a:rPr lang="en-US" b="1" i="1" dirty="0">
                <a:hlinkClick r:id="rId2"/>
              </a:rPr>
              <a:t>, </a:t>
            </a:r>
            <a:r>
              <a:rPr lang="en-US" b="1" i="1" dirty="0">
                <a:hlinkClick r:id="rId3"/>
              </a:rPr>
              <a:t>Through the Looking Glass</a:t>
            </a:r>
            <a:endParaRPr lang="en-US" i="1" dirty="0"/>
          </a:p>
        </p:txBody>
      </p:sp>
      <p:sp>
        <p:nvSpPr>
          <p:cNvPr id="5" name="Rectangle 3"/>
          <p:cNvSpPr txBox="1">
            <a:spLocks noChangeArrowheads="1"/>
          </p:cNvSpPr>
          <p:nvPr/>
        </p:nvSpPr>
        <p:spPr bwMode="auto">
          <a:xfrm>
            <a:off x="533400" y="5334000"/>
            <a:ext cx="822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dirty="0">
                <a:latin typeface="Arial" charset="0"/>
              </a:rPr>
              <a:t>In that vein, we </a:t>
            </a:r>
            <a:r>
              <a:rPr lang="en-US" sz="2400" b="1" dirty="0">
                <a:latin typeface="Arial" charset="0"/>
              </a:rPr>
              <a:t>choose</a:t>
            </a:r>
            <a:r>
              <a:rPr lang="en-US" sz="2400" dirty="0">
                <a:latin typeface="Arial" charset="0"/>
              </a:rPr>
              <a:t> representations for numbers, letters, and many other things that are “easy” to work with.</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atin typeface="Arial" charset="0"/>
              </a:rPr>
              <a:t>A New Hope...</a:t>
            </a:r>
          </a:p>
        </p:txBody>
      </p:sp>
      <p:sp>
        <p:nvSpPr>
          <p:cNvPr id="25602" name="Content Placeholder 1"/>
          <p:cNvSpPr>
            <a:spLocks noGrp="1"/>
          </p:cNvSpPr>
          <p:nvPr>
            <p:ph idx="1"/>
          </p:nvPr>
        </p:nvSpPr>
        <p:spPr>
          <a:xfrm>
            <a:off x="457200" y="1371600"/>
            <a:ext cx="8229600" cy="2514600"/>
          </a:xfrm>
        </p:spPr>
        <p:txBody>
          <a:bodyPr/>
          <a:lstStyle/>
          <a:p>
            <a:r>
              <a:rPr lang="en-US">
                <a:latin typeface="Arial" charset="0"/>
              </a:rPr>
              <a:t>Now, start numbering from 0 using our trusty unsigned binary representation</a:t>
            </a:r>
          </a:p>
          <a:p>
            <a:r>
              <a:rPr lang="en-US">
                <a:latin typeface="Arial" charset="0"/>
              </a:rPr>
              <a:t>But... what happens when we reach the “end of the line” ? (hint: think odometer)</a:t>
            </a:r>
          </a:p>
        </p:txBody>
      </p:sp>
      <p:cxnSp>
        <p:nvCxnSpPr>
          <p:cNvPr id="4" name="Straight Arrow Connector 3"/>
          <p:cNvCxnSpPr/>
          <p:nvPr/>
        </p:nvCxnSpPr>
        <p:spPr>
          <a:xfrm>
            <a:off x="533400" y="5486400"/>
            <a:ext cx="8001000" cy="0"/>
          </a:xfrm>
          <a:prstGeom prst="straightConnector1">
            <a:avLst/>
          </a:prstGeom>
          <a:ln w="508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5604" name="Group 2"/>
          <p:cNvGrpSpPr>
            <a:grpSpLocks/>
          </p:cNvGrpSpPr>
          <p:nvPr/>
        </p:nvGrpSpPr>
        <p:grpSpPr bwMode="auto">
          <a:xfrm>
            <a:off x="1341438" y="5257800"/>
            <a:ext cx="390525" cy="979488"/>
            <a:chOff x="4419600" y="5257800"/>
            <a:chExt cx="389913" cy="978932"/>
          </a:xfrm>
        </p:grpSpPr>
        <p:cxnSp>
          <p:nvCxnSpPr>
            <p:cNvPr id="6" name="Straight Connector 5"/>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61" name="TextBox 10"/>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5605" name="Group 7"/>
          <p:cNvGrpSpPr>
            <a:grpSpLocks/>
          </p:cNvGrpSpPr>
          <p:nvPr/>
        </p:nvGrpSpPr>
        <p:grpSpPr bwMode="auto">
          <a:xfrm>
            <a:off x="1844675" y="5257800"/>
            <a:ext cx="390525" cy="979488"/>
            <a:chOff x="4419600" y="5257800"/>
            <a:chExt cx="389913" cy="978932"/>
          </a:xfrm>
        </p:grpSpPr>
        <p:cxnSp>
          <p:nvCxnSpPr>
            <p:cNvPr id="9" name="Straight Connector 8"/>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59" name="TextBox 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5606" name="Group 11"/>
          <p:cNvGrpSpPr>
            <a:grpSpLocks/>
          </p:cNvGrpSpPr>
          <p:nvPr/>
        </p:nvGrpSpPr>
        <p:grpSpPr bwMode="auto">
          <a:xfrm>
            <a:off x="2347913" y="5257800"/>
            <a:ext cx="390525" cy="979488"/>
            <a:chOff x="4419600" y="5257800"/>
            <a:chExt cx="389913" cy="978932"/>
          </a:xfrm>
        </p:grpSpPr>
        <p:cxnSp>
          <p:nvCxnSpPr>
            <p:cNvPr id="13" name="Straight Connector 12"/>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57" name="TextBox 13"/>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5607" name="Group 14"/>
          <p:cNvGrpSpPr>
            <a:grpSpLocks/>
          </p:cNvGrpSpPr>
          <p:nvPr/>
        </p:nvGrpSpPr>
        <p:grpSpPr bwMode="auto">
          <a:xfrm>
            <a:off x="2851150" y="5257800"/>
            <a:ext cx="390525" cy="979488"/>
            <a:chOff x="4419600" y="5257800"/>
            <a:chExt cx="389913" cy="978932"/>
          </a:xfrm>
        </p:grpSpPr>
        <p:cxnSp>
          <p:nvCxnSpPr>
            <p:cNvPr id="16" name="Straight Connector 1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55" name="TextBox 1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5608" name="Group 17"/>
          <p:cNvGrpSpPr>
            <a:grpSpLocks/>
          </p:cNvGrpSpPr>
          <p:nvPr/>
        </p:nvGrpSpPr>
        <p:grpSpPr bwMode="auto">
          <a:xfrm>
            <a:off x="4360863" y="5257800"/>
            <a:ext cx="390525" cy="979488"/>
            <a:chOff x="4419600" y="5257800"/>
            <a:chExt cx="389913" cy="978932"/>
          </a:xfrm>
        </p:grpSpPr>
        <p:cxnSp>
          <p:nvCxnSpPr>
            <p:cNvPr id="19" name="Straight Connector 18"/>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53" name="TextBox 1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grpSp>
        <p:nvGrpSpPr>
          <p:cNvPr id="25609" name="Group 20"/>
          <p:cNvGrpSpPr>
            <a:grpSpLocks/>
          </p:cNvGrpSpPr>
          <p:nvPr/>
        </p:nvGrpSpPr>
        <p:grpSpPr bwMode="auto">
          <a:xfrm>
            <a:off x="5716588" y="5257800"/>
            <a:ext cx="312737" cy="979488"/>
            <a:chOff x="4419600" y="5257800"/>
            <a:chExt cx="313044" cy="978932"/>
          </a:xfrm>
        </p:grpSpPr>
        <p:cxnSp>
          <p:nvCxnSpPr>
            <p:cNvPr id="22" name="Straight Connector 2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51" name="TextBox 2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5610" name="Group 23"/>
          <p:cNvGrpSpPr>
            <a:grpSpLocks/>
          </p:cNvGrpSpPr>
          <p:nvPr/>
        </p:nvGrpSpPr>
        <p:grpSpPr bwMode="auto">
          <a:xfrm>
            <a:off x="3354388" y="5257800"/>
            <a:ext cx="390525" cy="979488"/>
            <a:chOff x="4419600" y="5257800"/>
            <a:chExt cx="389913" cy="978932"/>
          </a:xfrm>
        </p:grpSpPr>
        <p:cxnSp>
          <p:nvCxnSpPr>
            <p:cNvPr id="25" name="Straight Connector 24"/>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49" name="TextBox 25"/>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5611" name="Group 26"/>
          <p:cNvGrpSpPr>
            <a:grpSpLocks/>
          </p:cNvGrpSpPr>
          <p:nvPr/>
        </p:nvGrpSpPr>
        <p:grpSpPr bwMode="auto">
          <a:xfrm>
            <a:off x="3857625" y="5257800"/>
            <a:ext cx="390525" cy="979488"/>
            <a:chOff x="4419600" y="5257800"/>
            <a:chExt cx="389913" cy="978932"/>
          </a:xfrm>
        </p:grpSpPr>
        <p:cxnSp>
          <p:nvCxnSpPr>
            <p:cNvPr id="28" name="Straight Connector 27"/>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47" name="TextBox 28"/>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5612" name="Group 29"/>
          <p:cNvGrpSpPr>
            <a:grpSpLocks/>
          </p:cNvGrpSpPr>
          <p:nvPr/>
        </p:nvGrpSpPr>
        <p:grpSpPr bwMode="auto">
          <a:xfrm>
            <a:off x="6143625" y="5257800"/>
            <a:ext cx="312738" cy="979488"/>
            <a:chOff x="4419600" y="5257800"/>
            <a:chExt cx="313044" cy="978932"/>
          </a:xfrm>
        </p:grpSpPr>
        <p:cxnSp>
          <p:nvCxnSpPr>
            <p:cNvPr id="31" name="Straight Connector 30"/>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45" name="TextBox 31"/>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5613" name="Group 32"/>
          <p:cNvGrpSpPr>
            <a:grpSpLocks/>
          </p:cNvGrpSpPr>
          <p:nvPr/>
        </p:nvGrpSpPr>
        <p:grpSpPr bwMode="auto">
          <a:xfrm>
            <a:off x="6569075" y="5257800"/>
            <a:ext cx="312738" cy="979488"/>
            <a:chOff x="4419600" y="5257800"/>
            <a:chExt cx="313044" cy="978932"/>
          </a:xfrm>
        </p:grpSpPr>
        <p:cxnSp>
          <p:nvCxnSpPr>
            <p:cNvPr id="34" name="Straight Connector 33"/>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43" name="TextBox 34"/>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5614" name="Group 35"/>
          <p:cNvGrpSpPr>
            <a:grpSpLocks/>
          </p:cNvGrpSpPr>
          <p:nvPr/>
        </p:nvGrpSpPr>
        <p:grpSpPr bwMode="auto">
          <a:xfrm>
            <a:off x="6996113" y="5257800"/>
            <a:ext cx="312737" cy="979488"/>
            <a:chOff x="4419600" y="5257800"/>
            <a:chExt cx="313044" cy="978932"/>
          </a:xfrm>
        </p:grpSpPr>
        <p:cxnSp>
          <p:nvCxnSpPr>
            <p:cNvPr id="37" name="Straight Connector 36"/>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41" name="TextBox 37"/>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5615" name="Group 38"/>
          <p:cNvGrpSpPr>
            <a:grpSpLocks/>
          </p:cNvGrpSpPr>
          <p:nvPr/>
        </p:nvGrpSpPr>
        <p:grpSpPr bwMode="auto">
          <a:xfrm>
            <a:off x="7421563" y="5257800"/>
            <a:ext cx="314325" cy="979488"/>
            <a:chOff x="4419600" y="5257800"/>
            <a:chExt cx="313044" cy="978932"/>
          </a:xfrm>
        </p:grpSpPr>
        <p:cxnSp>
          <p:nvCxnSpPr>
            <p:cNvPr id="40" name="Straight Connector 39"/>
            <p:cNvCxnSpPr/>
            <p:nvPr/>
          </p:nvCxnSpPr>
          <p:spPr>
            <a:xfrm>
              <a:off x="4576122"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39" name="TextBox 40"/>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5616" name="Group 41"/>
          <p:cNvGrpSpPr>
            <a:grpSpLocks/>
          </p:cNvGrpSpPr>
          <p:nvPr/>
        </p:nvGrpSpPr>
        <p:grpSpPr bwMode="auto">
          <a:xfrm>
            <a:off x="7848600" y="5257800"/>
            <a:ext cx="312738" cy="979488"/>
            <a:chOff x="4419600" y="5257800"/>
            <a:chExt cx="313044" cy="978932"/>
          </a:xfrm>
        </p:grpSpPr>
        <p:cxnSp>
          <p:nvCxnSpPr>
            <p:cNvPr id="43" name="Straight Connector 42"/>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37" name="TextBox 43"/>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5617" name="Group 44"/>
          <p:cNvGrpSpPr>
            <a:grpSpLocks/>
          </p:cNvGrpSpPr>
          <p:nvPr/>
        </p:nvGrpSpPr>
        <p:grpSpPr bwMode="auto">
          <a:xfrm>
            <a:off x="838200" y="5257800"/>
            <a:ext cx="390525" cy="979488"/>
            <a:chOff x="4419600" y="5257800"/>
            <a:chExt cx="389913" cy="978932"/>
          </a:xfrm>
        </p:grpSpPr>
        <p:cxnSp>
          <p:nvCxnSpPr>
            <p:cNvPr id="46" name="Straight Connector 4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35" name="TextBox 4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-8</a:t>
              </a:r>
            </a:p>
          </p:txBody>
        </p:sp>
      </p:grpSp>
      <p:grpSp>
        <p:nvGrpSpPr>
          <p:cNvPr id="25618" name="Group 47"/>
          <p:cNvGrpSpPr>
            <a:grpSpLocks/>
          </p:cNvGrpSpPr>
          <p:nvPr/>
        </p:nvGrpSpPr>
        <p:grpSpPr bwMode="auto">
          <a:xfrm>
            <a:off x="4864100" y="5257800"/>
            <a:ext cx="312738" cy="979488"/>
            <a:chOff x="4419600" y="5257800"/>
            <a:chExt cx="313044" cy="978932"/>
          </a:xfrm>
        </p:grpSpPr>
        <p:cxnSp>
          <p:nvCxnSpPr>
            <p:cNvPr id="49" name="Straight Connector 48"/>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33" name="TextBox 49"/>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a:t>
              </a:r>
            </a:p>
          </p:txBody>
        </p:sp>
      </p:grpSp>
      <p:grpSp>
        <p:nvGrpSpPr>
          <p:cNvPr id="25619" name="Group 50"/>
          <p:cNvGrpSpPr>
            <a:grpSpLocks/>
          </p:cNvGrpSpPr>
          <p:nvPr/>
        </p:nvGrpSpPr>
        <p:grpSpPr bwMode="auto">
          <a:xfrm>
            <a:off x="5291138" y="5257800"/>
            <a:ext cx="312737" cy="979488"/>
            <a:chOff x="4419600" y="5257800"/>
            <a:chExt cx="313044" cy="978932"/>
          </a:xfrm>
        </p:grpSpPr>
        <p:cxnSp>
          <p:nvCxnSpPr>
            <p:cNvPr id="52" name="Straight Connector 5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5631" name="TextBox 5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sp>
        <p:nvSpPr>
          <p:cNvPr id="25620" name="TextBox 4"/>
          <p:cNvSpPr txBox="1">
            <a:spLocks noChangeArrowheads="1"/>
          </p:cNvSpPr>
          <p:nvPr/>
        </p:nvSpPr>
        <p:spPr bwMode="auto">
          <a:xfrm rot="-4500000">
            <a:off x="4721226" y="4695825"/>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0000</a:t>
            </a:r>
          </a:p>
        </p:txBody>
      </p:sp>
      <p:sp>
        <p:nvSpPr>
          <p:cNvPr id="25621" name="TextBox 53"/>
          <p:cNvSpPr txBox="1">
            <a:spLocks noChangeArrowheads="1"/>
          </p:cNvSpPr>
          <p:nvPr/>
        </p:nvSpPr>
        <p:spPr bwMode="auto">
          <a:xfrm rot="-4500000">
            <a:off x="5127626" y="4695825"/>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0001</a:t>
            </a:r>
          </a:p>
        </p:txBody>
      </p:sp>
      <p:sp>
        <p:nvSpPr>
          <p:cNvPr id="25622" name="TextBox 54"/>
          <p:cNvSpPr txBox="1">
            <a:spLocks noChangeArrowheads="1"/>
          </p:cNvSpPr>
          <p:nvPr/>
        </p:nvSpPr>
        <p:spPr bwMode="auto">
          <a:xfrm rot="-4500000">
            <a:off x="5554663" y="46958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0010</a:t>
            </a:r>
          </a:p>
        </p:txBody>
      </p:sp>
      <p:sp>
        <p:nvSpPr>
          <p:cNvPr id="25623" name="TextBox 55"/>
          <p:cNvSpPr txBox="1">
            <a:spLocks noChangeArrowheads="1"/>
          </p:cNvSpPr>
          <p:nvPr/>
        </p:nvSpPr>
        <p:spPr bwMode="auto">
          <a:xfrm rot="-4500000">
            <a:off x="6022181" y="4688682"/>
            <a:ext cx="681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0011</a:t>
            </a:r>
          </a:p>
        </p:txBody>
      </p:sp>
      <p:sp>
        <p:nvSpPr>
          <p:cNvPr id="25624" name="TextBox 56"/>
          <p:cNvSpPr txBox="1">
            <a:spLocks noChangeArrowheads="1"/>
          </p:cNvSpPr>
          <p:nvPr/>
        </p:nvSpPr>
        <p:spPr bwMode="auto">
          <a:xfrm rot="-4500000">
            <a:off x="6851650" y="468788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0101</a:t>
            </a:r>
          </a:p>
        </p:txBody>
      </p:sp>
      <p:sp>
        <p:nvSpPr>
          <p:cNvPr id="25625" name="TextBox 57"/>
          <p:cNvSpPr txBox="1">
            <a:spLocks noChangeArrowheads="1"/>
          </p:cNvSpPr>
          <p:nvPr/>
        </p:nvSpPr>
        <p:spPr bwMode="auto">
          <a:xfrm rot="-4500000">
            <a:off x="7241381" y="4688682"/>
            <a:ext cx="681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0110</a:t>
            </a:r>
          </a:p>
        </p:txBody>
      </p:sp>
      <p:sp>
        <p:nvSpPr>
          <p:cNvPr id="25626" name="TextBox 58"/>
          <p:cNvSpPr txBox="1">
            <a:spLocks noChangeArrowheads="1"/>
          </p:cNvSpPr>
          <p:nvPr/>
        </p:nvSpPr>
        <p:spPr bwMode="auto">
          <a:xfrm rot="-4500000">
            <a:off x="7707312" y="4687888"/>
            <a:ext cx="663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0111</a:t>
            </a:r>
          </a:p>
        </p:txBody>
      </p:sp>
      <p:sp>
        <p:nvSpPr>
          <p:cNvPr id="25627" name="TextBox 59"/>
          <p:cNvSpPr txBox="1">
            <a:spLocks noChangeArrowheads="1"/>
          </p:cNvSpPr>
          <p:nvPr/>
        </p:nvSpPr>
        <p:spPr bwMode="auto">
          <a:xfrm rot="-4500000">
            <a:off x="6470650" y="468788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0100</a:t>
            </a:r>
          </a:p>
        </p:txBody>
      </p:sp>
      <p:cxnSp>
        <p:nvCxnSpPr>
          <p:cNvPr id="23552" name="Straight Arrow Connector 23551"/>
          <p:cNvCxnSpPr/>
          <p:nvPr/>
        </p:nvCxnSpPr>
        <p:spPr>
          <a:xfrm>
            <a:off x="8305800" y="4953000"/>
            <a:ext cx="381000" cy="0"/>
          </a:xfrm>
          <a:prstGeom prst="straightConnector1">
            <a:avLst/>
          </a:prstGeom>
          <a:ln w="38100">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
        <p:nvSpPr>
          <p:cNvPr id="25629" name="TextBox 23555"/>
          <p:cNvSpPr txBox="1">
            <a:spLocks noChangeArrowheads="1"/>
          </p:cNvSpPr>
          <p:nvPr/>
        </p:nvSpPr>
        <p:spPr bwMode="auto">
          <a:xfrm>
            <a:off x="8610600" y="4735513"/>
            <a:ext cx="32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b="1">
                <a:solidFill>
                  <a:srgbClr val="0000FF"/>
                </a:solidFill>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atin typeface="Arial" charset="0"/>
              </a:rPr>
              <a:t>A New Hope...</a:t>
            </a:r>
          </a:p>
        </p:txBody>
      </p:sp>
      <p:sp>
        <p:nvSpPr>
          <p:cNvPr id="26626" name="Content Placeholder 1"/>
          <p:cNvSpPr>
            <a:spLocks noGrp="1"/>
          </p:cNvSpPr>
          <p:nvPr>
            <p:ph idx="1"/>
          </p:nvPr>
        </p:nvSpPr>
        <p:spPr>
          <a:xfrm>
            <a:off x="457200" y="1371600"/>
            <a:ext cx="8229600" cy="762000"/>
          </a:xfrm>
        </p:spPr>
        <p:txBody>
          <a:bodyPr/>
          <a:lstStyle/>
          <a:p>
            <a:r>
              <a:rPr lang="en-US">
                <a:latin typeface="Arial" charset="0"/>
              </a:rPr>
              <a:t>Wrap around and keep going!</a:t>
            </a:r>
          </a:p>
        </p:txBody>
      </p:sp>
      <p:cxnSp>
        <p:nvCxnSpPr>
          <p:cNvPr id="4" name="Straight Arrow Connector 3"/>
          <p:cNvCxnSpPr/>
          <p:nvPr/>
        </p:nvCxnSpPr>
        <p:spPr>
          <a:xfrm>
            <a:off x="533400" y="5486400"/>
            <a:ext cx="8001000" cy="0"/>
          </a:xfrm>
          <a:prstGeom prst="straightConnector1">
            <a:avLst/>
          </a:prstGeom>
          <a:ln w="508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6628" name="Group 2"/>
          <p:cNvGrpSpPr>
            <a:grpSpLocks/>
          </p:cNvGrpSpPr>
          <p:nvPr/>
        </p:nvGrpSpPr>
        <p:grpSpPr bwMode="auto">
          <a:xfrm>
            <a:off x="1341438" y="5257800"/>
            <a:ext cx="390525" cy="979488"/>
            <a:chOff x="4419600" y="5257800"/>
            <a:chExt cx="389913" cy="978932"/>
          </a:xfrm>
        </p:grpSpPr>
        <p:cxnSp>
          <p:nvCxnSpPr>
            <p:cNvPr id="6" name="Straight Connector 5"/>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92" name="TextBox 10"/>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6629" name="Group 7"/>
          <p:cNvGrpSpPr>
            <a:grpSpLocks/>
          </p:cNvGrpSpPr>
          <p:nvPr/>
        </p:nvGrpSpPr>
        <p:grpSpPr bwMode="auto">
          <a:xfrm>
            <a:off x="1844675" y="5257800"/>
            <a:ext cx="390525" cy="979488"/>
            <a:chOff x="4419600" y="5257800"/>
            <a:chExt cx="389913" cy="978932"/>
          </a:xfrm>
        </p:grpSpPr>
        <p:cxnSp>
          <p:nvCxnSpPr>
            <p:cNvPr id="9" name="Straight Connector 8"/>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90" name="TextBox 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6630" name="Group 11"/>
          <p:cNvGrpSpPr>
            <a:grpSpLocks/>
          </p:cNvGrpSpPr>
          <p:nvPr/>
        </p:nvGrpSpPr>
        <p:grpSpPr bwMode="auto">
          <a:xfrm>
            <a:off x="2347913" y="5257800"/>
            <a:ext cx="390525" cy="979488"/>
            <a:chOff x="4419600" y="5257800"/>
            <a:chExt cx="389913" cy="978932"/>
          </a:xfrm>
        </p:grpSpPr>
        <p:cxnSp>
          <p:nvCxnSpPr>
            <p:cNvPr id="13" name="Straight Connector 12"/>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88" name="TextBox 13"/>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6631" name="Group 14"/>
          <p:cNvGrpSpPr>
            <a:grpSpLocks/>
          </p:cNvGrpSpPr>
          <p:nvPr/>
        </p:nvGrpSpPr>
        <p:grpSpPr bwMode="auto">
          <a:xfrm>
            <a:off x="2851150" y="5257800"/>
            <a:ext cx="390525" cy="979488"/>
            <a:chOff x="4419600" y="5257800"/>
            <a:chExt cx="389913" cy="978932"/>
          </a:xfrm>
        </p:grpSpPr>
        <p:cxnSp>
          <p:nvCxnSpPr>
            <p:cNvPr id="16" name="Straight Connector 1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86" name="TextBox 1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6632" name="Group 17"/>
          <p:cNvGrpSpPr>
            <a:grpSpLocks/>
          </p:cNvGrpSpPr>
          <p:nvPr/>
        </p:nvGrpSpPr>
        <p:grpSpPr bwMode="auto">
          <a:xfrm>
            <a:off x="4360863" y="5257800"/>
            <a:ext cx="390525" cy="979488"/>
            <a:chOff x="4419600" y="5257800"/>
            <a:chExt cx="389913" cy="978932"/>
          </a:xfrm>
        </p:grpSpPr>
        <p:cxnSp>
          <p:nvCxnSpPr>
            <p:cNvPr id="19" name="Straight Connector 18"/>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84" name="TextBox 19"/>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grpSp>
        <p:nvGrpSpPr>
          <p:cNvPr id="26633" name="Group 20"/>
          <p:cNvGrpSpPr>
            <a:grpSpLocks/>
          </p:cNvGrpSpPr>
          <p:nvPr/>
        </p:nvGrpSpPr>
        <p:grpSpPr bwMode="auto">
          <a:xfrm>
            <a:off x="5716588" y="5257800"/>
            <a:ext cx="312737" cy="979488"/>
            <a:chOff x="4419600" y="5257800"/>
            <a:chExt cx="313044" cy="978932"/>
          </a:xfrm>
        </p:grpSpPr>
        <p:cxnSp>
          <p:nvCxnSpPr>
            <p:cNvPr id="22" name="Straight Connector 2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82" name="TextBox 2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6634" name="Group 23"/>
          <p:cNvGrpSpPr>
            <a:grpSpLocks/>
          </p:cNvGrpSpPr>
          <p:nvPr/>
        </p:nvGrpSpPr>
        <p:grpSpPr bwMode="auto">
          <a:xfrm>
            <a:off x="3354388" y="5257800"/>
            <a:ext cx="390525" cy="979488"/>
            <a:chOff x="4419600" y="5257800"/>
            <a:chExt cx="389913" cy="978932"/>
          </a:xfrm>
        </p:grpSpPr>
        <p:cxnSp>
          <p:nvCxnSpPr>
            <p:cNvPr id="25" name="Straight Connector 24"/>
            <p:cNvCxnSpPr/>
            <p:nvPr/>
          </p:nvCxnSpPr>
          <p:spPr>
            <a:xfrm>
              <a:off x="45765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80" name="TextBox 25"/>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6635" name="Group 26"/>
          <p:cNvGrpSpPr>
            <a:grpSpLocks/>
          </p:cNvGrpSpPr>
          <p:nvPr/>
        </p:nvGrpSpPr>
        <p:grpSpPr bwMode="auto">
          <a:xfrm>
            <a:off x="3857625" y="5257800"/>
            <a:ext cx="390525" cy="979488"/>
            <a:chOff x="4419600" y="5257800"/>
            <a:chExt cx="389913" cy="978932"/>
          </a:xfrm>
        </p:grpSpPr>
        <p:cxnSp>
          <p:nvCxnSpPr>
            <p:cNvPr id="28" name="Straight Connector 27"/>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78" name="TextBox 28"/>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-2</a:t>
              </a:r>
            </a:p>
          </p:txBody>
        </p:sp>
      </p:grpSp>
      <p:grpSp>
        <p:nvGrpSpPr>
          <p:cNvPr id="26636" name="Group 29"/>
          <p:cNvGrpSpPr>
            <a:grpSpLocks/>
          </p:cNvGrpSpPr>
          <p:nvPr/>
        </p:nvGrpSpPr>
        <p:grpSpPr bwMode="auto">
          <a:xfrm>
            <a:off x="6143625" y="5257800"/>
            <a:ext cx="312738" cy="979488"/>
            <a:chOff x="4419600" y="5257800"/>
            <a:chExt cx="313044" cy="978932"/>
          </a:xfrm>
        </p:grpSpPr>
        <p:cxnSp>
          <p:nvCxnSpPr>
            <p:cNvPr id="31" name="Straight Connector 30"/>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76" name="TextBox 31"/>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a:t>
              </a:r>
            </a:p>
          </p:txBody>
        </p:sp>
      </p:grpSp>
      <p:grpSp>
        <p:nvGrpSpPr>
          <p:cNvPr id="26637" name="Group 32"/>
          <p:cNvGrpSpPr>
            <a:grpSpLocks/>
          </p:cNvGrpSpPr>
          <p:nvPr/>
        </p:nvGrpSpPr>
        <p:grpSpPr bwMode="auto">
          <a:xfrm>
            <a:off x="6569075" y="5257800"/>
            <a:ext cx="312738" cy="979488"/>
            <a:chOff x="4419600" y="5257800"/>
            <a:chExt cx="313044" cy="978932"/>
          </a:xfrm>
        </p:grpSpPr>
        <p:cxnSp>
          <p:nvCxnSpPr>
            <p:cNvPr id="34" name="Straight Connector 33"/>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74" name="TextBox 34"/>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4</a:t>
              </a:r>
            </a:p>
          </p:txBody>
        </p:sp>
      </p:grpSp>
      <p:grpSp>
        <p:nvGrpSpPr>
          <p:cNvPr id="26638" name="Group 35"/>
          <p:cNvGrpSpPr>
            <a:grpSpLocks/>
          </p:cNvGrpSpPr>
          <p:nvPr/>
        </p:nvGrpSpPr>
        <p:grpSpPr bwMode="auto">
          <a:xfrm>
            <a:off x="6996113" y="5257800"/>
            <a:ext cx="312737" cy="979488"/>
            <a:chOff x="4419600" y="5257800"/>
            <a:chExt cx="313044" cy="978932"/>
          </a:xfrm>
        </p:grpSpPr>
        <p:cxnSp>
          <p:nvCxnSpPr>
            <p:cNvPr id="37" name="Straight Connector 36"/>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72" name="TextBox 37"/>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5</a:t>
              </a:r>
            </a:p>
          </p:txBody>
        </p:sp>
      </p:grpSp>
      <p:grpSp>
        <p:nvGrpSpPr>
          <p:cNvPr id="26639" name="Group 38"/>
          <p:cNvGrpSpPr>
            <a:grpSpLocks/>
          </p:cNvGrpSpPr>
          <p:nvPr/>
        </p:nvGrpSpPr>
        <p:grpSpPr bwMode="auto">
          <a:xfrm>
            <a:off x="7421563" y="5257800"/>
            <a:ext cx="314325" cy="979488"/>
            <a:chOff x="4419600" y="5257800"/>
            <a:chExt cx="313044" cy="978932"/>
          </a:xfrm>
        </p:grpSpPr>
        <p:cxnSp>
          <p:nvCxnSpPr>
            <p:cNvPr id="40" name="Straight Connector 39"/>
            <p:cNvCxnSpPr/>
            <p:nvPr/>
          </p:nvCxnSpPr>
          <p:spPr>
            <a:xfrm>
              <a:off x="4576122"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70" name="TextBox 40"/>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6</a:t>
              </a:r>
            </a:p>
          </p:txBody>
        </p:sp>
      </p:grpSp>
      <p:grpSp>
        <p:nvGrpSpPr>
          <p:cNvPr id="26640" name="Group 41"/>
          <p:cNvGrpSpPr>
            <a:grpSpLocks/>
          </p:cNvGrpSpPr>
          <p:nvPr/>
        </p:nvGrpSpPr>
        <p:grpSpPr bwMode="auto">
          <a:xfrm>
            <a:off x="7848600" y="5257800"/>
            <a:ext cx="312738" cy="979488"/>
            <a:chOff x="4419600" y="5257800"/>
            <a:chExt cx="313044" cy="978932"/>
          </a:xfrm>
        </p:grpSpPr>
        <p:cxnSp>
          <p:nvCxnSpPr>
            <p:cNvPr id="43" name="Straight Connector 42"/>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68" name="TextBox 43"/>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26641" name="Group 44"/>
          <p:cNvGrpSpPr>
            <a:grpSpLocks/>
          </p:cNvGrpSpPr>
          <p:nvPr/>
        </p:nvGrpSpPr>
        <p:grpSpPr bwMode="auto">
          <a:xfrm>
            <a:off x="838200" y="5257800"/>
            <a:ext cx="390525" cy="979488"/>
            <a:chOff x="4419600" y="5257800"/>
            <a:chExt cx="389913" cy="978932"/>
          </a:xfrm>
        </p:grpSpPr>
        <p:cxnSp>
          <p:nvCxnSpPr>
            <p:cNvPr id="46" name="Straight Connector 45"/>
            <p:cNvCxnSpPr/>
            <p:nvPr/>
          </p:nvCxnSpPr>
          <p:spPr>
            <a:xfrm>
              <a:off x="45765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66" name="TextBox 46"/>
            <p:cNvSpPr txBox="1">
              <a:spLocks noChangeArrowheads="1"/>
            </p:cNvSpPr>
            <p:nvPr/>
          </p:nvSpPr>
          <p:spPr bwMode="auto">
            <a:xfrm>
              <a:off x="4419600" y="5867400"/>
              <a:ext cx="38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-8</a:t>
              </a:r>
            </a:p>
          </p:txBody>
        </p:sp>
      </p:grpSp>
      <p:grpSp>
        <p:nvGrpSpPr>
          <p:cNvPr id="26642" name="Group 47"/>
          <p:cNvGrpSpPr>
            <a:grpSpLocks/>
          </p:cNvGrpSpPr>
          <p:nvPr/>
        </p:nvGrpSpPr>
        <p:grpSpPr bwMode="auto">
          <a:xfrm>
            <a:off x="4864100" y="5257800"/>
            <a:ext cx="312738" cy="979488"/>
            <a:chOff x="4419600" y="5257800"/>
            <a:chExt cx="313044" cy="978932"/>
          </a:xfrm>
        </p:grpSpPr>
        <p:cxnSp>
          <p:nvCxnSpPr>
            <p:cNvPr id="49" name="Straight Connector 48"/>
            <p:cNvCxnSpPr/>
            <p:nvPr/>
          </p:nvCxnSpPr>
          <p:spPr>
            <a:xfrm>
              <a:off x="4576917"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64" name="TextBox 49"/>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a:t>
              </a:r>
            </a:p>
          </p:txBody>
        </p:sp>
      </p:grpSp>
      <p:grpSp>
        <p:nvGrpSpPr>
          <p:cNvPr id="26643" name="Group 50"/>
          <p:cNvGrpSpPr>
            <a:grpSpLocks/>
          </p:cNvGrpSpPr>
          <p:nvPr/>
        </p:nvGrpSpPr>
        <p:grpSpPr bwMode="auto">
          <a:xfrm>
            <a:off x="5291138" y="5257800"/>
            <a:ext cx="312737" cy="979488"/>
            <a:chOff x="4419600" y="5257800"/>
            <a:chExt cx="313044" cy="978932"/>
          </a:xfrm>
        </p:grpSpPr>
        <p:cxnSp>
          <p:nvCxnSpPr>
            <p:cNvPr id="52" name="Straight Connector 51"/>
            <p:cNvCxnSpPr/>
            <p:nvPr/>
          </p:nvCxnSpPr>
          <p:spPr>
            <a:xfrm>
              <a:off x="4576916" y="5257800"/>
              <a:ext cx="0" cy="45694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662" name="TextBox 52"/>
            <p:cNvSpPr txBox="1">
              <a:spLocks noChangeArrowheads="1"/>
            </p:cNvSpPr>
            <p:nvPr/>
          </p:nvSpPr>
          <p:spPr bwMode="auto">
            <a:xfrm>
              <a:off x="4419600" y="586740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sp>
        <p:nvSpPr>
          <p:cNvPr id="26644" name="TextBox 4"/>
          <p:cNvSpPr txBox="1">
            <a:spLocks noChangeArrowheads="1"/>
          </p:cNvSpPr>
          <p:nvPr/>
        </p:nvSpPr>
        <p:spPr bwMode="auto">
          <a:xfrm rot="-4500000">
            <a:off x="4721226" y="4619625"/>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0000</a:t>
            </a:r>
          </a:p>
        </p:txBody>
      </p:sp>
      <p:sp>
        <p:nvSpPr>
          <p:cNvPr id="26645" name="TextBox 53"/>
          <p:cNvSpPr txBox="1">
            <a:spLocks noChangeArrowheads="1"/>
          </p:cNvSpPr>
          <p:nvPr/>
        </p:nvSpPr>
        <p:spPr bwMode="auto">
          <a:xfrm rot="-4500000">
            <a:off x="5127626" y="4619625"/>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0001</a:t>
            </a:r>
          </a:p>
        </p:txBody>
      </p:sp>
      <p:sp>
        <p:nvSpPr>
          <p:cNvPr id="26646" name="TextBox 54"/>
          <p:cNvSpPr txBox="1">
            <a:spLocks noChangeArrowheads="1"/>
          </p:cNvSpPr>
          <p:nvPr/>
        </p:nvSpPr>
        <p:spPr bwMode="auto">
          <a:xfrm rot="-4500000">
            <a:off x="5554663" y="46196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0010</a:t>
            </a:r>
          </a:p>
        </p:txBody>
      </p:sp>
      <p:sp>
        <p:nvSpPr>
          <p:cNvPr id="26647" name="TextBox 55"/>
          <p:cNvSpPr txBox="1">
            <a:spLocks noChangeArrowheads="1"/>
          </p:cNvSpPr>
          <p:nvPr/>
        </p:nvSpPr>
        <p:spPr bwMode="auto">
          <a:xfrm rot="-4500000">
            <a:off x="6022181" y="4612482"/>
            <a:ext cx="681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0011</a:t>
            </a:r>
          </a:p>
        </p:txBody>
      </p:sp>
      <p:sp>
        <p:nvSpPr>
          <p:cNvPr id="26648" name="TextBox 56"/>
          <p:cNvSpPr txBox="1">
            <a:spLocks noChangeArrowheads="1"/>
          </p:cNvSpPr>
          <p:nvPr/>
        </p:nvSpPr>
        <p:spPr bwMode="auto">
          <a:xfrm rot="-4500000">
            <a:off x="6852444" y="4620419"/>
            <a:ext cx="696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0101</a:t>
            </a:r>
          </a:p>
        </p:txBody>
      </p:sp>
      <p:sp>
        <p:nvSpPr>
          <p:cNvPr id="26649" name="TextBox 57"/>
          <p:cNvSpPr txBox="1">
            <a:spLocks noChangeArrowheads="1"/>
          </p:cNvSpPr>
          <p:nvPr/>
        </p:nvSpPr>
        <p:spPr bwMode="auto">
          <a:xfrm rot="-4500000">
            <a:off x="7241381" y="4612482"/>
            <a:ext cx="681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0110</a:t>
            </a:r>
          </a:p>
        </p:txBody>
      </p:sp>
      <p:sp>
        <p:nvSpPr>
          <p:cNvPr id="26650" name="TextBox 58"/>
          <p:cNvSpPr txBox="1">
            <a:spLocks noChangeArrowheads="1"/>
          </p:cNvSpPr>
          <p:nvPr/>
        </p:nvSpPr>
        <p:spPr bwMode="auto">
          <a:xfrm rot="-4500000">
            <a:off x="7707312" y="4603751"/>
            <a:ext cx="663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0111</a:t>
            </a:r>
          </a:p>
        </p:txBody>
      </p:sp>
      <p:sp>
        <p:nvSpPr>
          <p:cNvPr id="26651" name="TextBox 59"/>
          <p:cNvSpPr txBox="1">
            <a:spLocks noChangeArrowheads="1"/>
          </p:cNvSpPr>
          <p:nvPr/>
        </p:nvSpPr>
        <p:spPr bwMode="auto">
          <a:xfrm rot="-4500000">
            <a:off x="6471444" y="4620419"/>
            <a:ext cx="696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0100</a:t>
            </a:r>
          </a:p>
        </p:txBody>
      </p:sp>
      <p:cxnSp>
        <p:nvCxnSpPr>
          <p:cNvPr id="23552" name="Straight Arrow Connector 23551"/>
          <p:cNvCxnSpPr>
            <a:stCxn id="26650" idx="2"/>
            <a:endCxn id="26653" idx="0"/>
          </p:cNvCxnSpPr>
          <p:nvPr/>
        </p:nvCxnSpPr>
        <p:spPr>
          <a:xfrm flipH="1" flipV="1">
            <a:off x="923925" y="4740275"/>
            <a:ext cx="7292975" cy="95250"/>
          </a:xfrm>
          <a:prstGeom prst="curvedConnector5">
            <a:avLst>
              <a:gd name="adj1" fmla="val -3134"/>
              <a:gd name="adj2" fmla="val 1487110"/>
              <a:gd name="adj3" fmla="val 103134"/>
            </a:avLst>
          </a:prstGeom>
          <a:ln w="38100">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
        <p:nvSpPr>
          <p:cNvPr id="26653" name="TextBox 62"/>
          <p:cNvSpPr txBox="1">
            <a:spLocks noChangeArrowheads="1"/>
          </p:cNvSpPr>
          <p:nvPr/>
        </p:nvSpPr>
        <p:spPr bwMode="auto">
          <a:xfrm rot="-4500000">
            <a:off x="753269" y="4602956"/>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1000</a:t>
            </a:r>
          </a:p>
        </p:txBody>
      </p:sp>
      <p:sp>
        <p:nvSpPr>
          <p:cNvPr id="26654" name="TextBox 63"/>
          <p:cNvSpPr txBox="1">
            <a:spLocks noChangeArrowheads="1"/>
          </p:cNvSpPr>
          <p:nvPr/>
        </p:nvSpPr>
        <p:spPr bwMode="auto">
          <a:xfrm rot="-4500000">
            <a:off x="1243013" y="4603750"/>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1001</a:t>
            </a:r>
          </a:p>
        </p:txBody>
      </p:sp>
      <p:sp>
        <p:nvSpPr>
          <p:cNvPr id="26655" name="TextBox 64"/>
          <p:cNvSpPr txBox="1">
            <a:spLocks noChangeArrowheads="1"/>
          </p:cNvSpPr>
          <p:nvPr/>
        </p:nvSpPr>
        <p:spPr bwMode="auto">
          <a:xfrm rot="-4500000">
            <a:off x="1732757" y="4602956"/>
            <a:ext cx="69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1010</a:t>
            </a:r>
          </a:p>
        </p:txBody>
      </p:sp>
      <p:sp>
        <p:nvSpPr>
          <p:cNvPr id="26656" name="TextBox 65"/>
          <p:cNvSpPr txBox="1">
            <a:spLocks noChangeArrowheads="1"/>
          </p:cNvSpPr>
          <p:nvPr/>
        </p:nvSpPr>
        <p:spPr bwMode="auto">
          <a:xfrm rot="-4500000">
            <a:off x="2232025" y="4603750"/>
            <a:ext cx="68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1011</a:t>
            </a:r>
          </a:p>
        </p:txBody>
      </p:sp>
      <p:sp>
        <p:nvSpPr>
          <p:cNvPr id="26657" name="TextBox 66"/>
          <p:cNvSpPr txBox="1">
            <a:spLocks noChangeArrowheads="1"/>
          </p:cNvSpPr>
          <p:nvPr/>
        </p:nvSpPr>
        <p:spPr bwMode="auto">
          <a:xfrm rot="-4500000">
            <a:off x="2720975" y="4603750"/>
            <a:ext cx="68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1100</a:t>
            </a:r>
          </a:p>
        </p:txBody>
      </p:sp>
      <p:sp>
        <p:nvSpPr>
          <p:cNvPr id="26658" name="TextBox 67"/>
          <p:cNvSpPr txBox="1">
            <a:spLocks noChangeArrowheads="1"/>
          </p:cNvSpPr>
          <p:nvPr/>
        </p:nvSpPr>
        <p:spPr bwMode="auto">
          <a:xfrm rot="-4500000">
            <a:off x="3211513" y="4603750"/>
            <a:ext cx="681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1101</a:t>
            </a:r>
          </a:p>
        </p:txBody>
      </p:sp>
      <p:sp>
        <p:nvSpPr>
          <p:cNvPr id="26659" name="TextBox 68"/>
          <p:cNvSpPr txBox="1">
            <a:spLocks noChangeArrowheads="1"/>
          </p:cNvSpPr>
          <p:nvPr/>
        </p:nvSpPr>
        <p:spPr bwMode="auto">
          <a:xfrm rot="-4500000">
            <a:off x="3709987" y="4603751"/>
            <a:ext cx="663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1110</a:t>
            </a:r>
          </a:p>
        </p:txBody>
      </p:sp>
      <p:sp>
        <p:nvSpPr>
          <p:cNvPr id="26660" name="TextBox 69"/>
          <p:cNvSpPr txBox="1">
            <a:spLocks noChangeArrowheads="1"/>
          </p:cNvSpPr>
          <p:nvPr/>
        </p:nvSpPr>
        <p:spPr bwMode="auto">
          <a:xfrm rot="-4500000">
            <a:off x="4207669" y="4602956"/>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1111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Arial" charset="0"/>
              </a:rPr>
              <a:t>...for Signed integers</a:t>
            </a:r>
          </a:p>
        </p:txBody>
      </p:sp>
      <p:sp>
        <p:nvSpPr>
          <p:cNvPr id="27650" name="Rectangle 3"/>
          <p:cNvSpPr>
            <a:spLocks noGrp="1" noChangeArrowheads="1"/>
          </p:cNvSpPr>
          <p:nvPr>
            <p:ph type="body" idx="1"/>
          </p:nvPr>
        </p:nvSpPr>
        <p:spPr/>
        <p:txBody>
          <a:bodyPr>
            <a:normAutofit/>
          </a:bodyPr>
          <a:lstStyle/>
          <a:p>
            <a:pPr eaLnBrk="1" hangingPunct="1"/>
            <a:r>
              <a:rPr lang="en-US" dirty="0">
                <a:latin typeface="Arial" charset="0"/>
              </a:rPr>
              <a:t>2's complement</a:t>
            </a:r>
          </a:p>
          <a:p>
            <a:pPr lvl="1" eaLnBrk="1" hangingPunct="1"/>
            <a:r>
              <a:rPr lang="en-US" dirty="0">
                <a:latin typeface="Arial" charset="0"/>
              </a:rPr>
              <a:t>Used in almost all computers manufactured today</a:t>
            </a:r>
          </a:p>
          <a:p>
            <a:pPr lvl="1" eaLnBrk="1" hangingPunct="1"/>
            <a:r>
              <a:rPr lang="en-US" dirty="0">
                <a:latin typeface="Arial" charset="0"/>
              </a:rPr>
              <a:t>Allows for low cost, high performance circuitry to do math operations</a:t>
            </a:r>
          </a:p>
          <a:p>
            <a:pPr lvl="1" eaLnBrk="1" hangingPunct="1"/>
            <a:r>
              <a:rPr lang="en-US" dirty="0">
                <a:latin typeface="Arial" charset="0"/>
              </a:rPr>
              <a:t>Why does it work?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1" hangingPunct="1"/>
            <a:r>
              <a:rPr lang="en-US" dirty="0" err="1">
                <a:latin typeface="Arial" charset="0"/>
              </a:rPr>
              <a:t>UsefulProperties</a:t>
            </a:r>
            <a:endParaRPr lang="en-US" dirty="0"/>
          </a:p>
        </p:txBody>
      </p:sp>
      <p:sp>
        <p:nvSpPr>
          <p:cNvPr id="3" name="Content Placeholder 2"/>
          <p:cNvSpPr>
            <a:spLocks noGrp="1"/>
          </p:cNvSpPr>
          <p:nvPr>
            <p:ph idx="1"/>
          </p:nvPr>
        </p:nvSpPr>
        <p:spPr/>
        <p:txBody>
          <a:bodyPr/>
          <a:lstStyle/>
          <a:p>
            <a:pPr lvl="1" eaLnBrk="1" hangingPunct="1"/>
            <a:r>
              <a:rPr lang="en-US" dirty="0">
                <a:latin typeface="Arial" charset="0"/>
              </a:rPr>
              <a:t>There is only one zero</a:t>
            </a:r>
          </a:p>
          <a:p>
            <a:pPr lvl="1" eaLnBrk="1" hangingPunct="1"/>
            <a:r>
              <a:rPr lang="en-US" dirty="0">
                <a:latin typeface="Arial" charset="0"/>
              </a:rPr>
              <a:t>Addition still works as expected from binary arithmetic (if you don’t wrap)</a:t>
            </a:r>
          </a:p>
          <a:p>
            <a:pPr lvl="1" eaLnBrk="1" hangingPunct="1"/>
            <a:r>
              <a:rPr lang="en-US" dirty="0">
                <a:latin typeface="Arial" charset="0"/>
              </a:rPr>
              <a:t>The first bit still indicates the sign (as long as you will tolerate zero being positive)</a:t>
            </a:r>
          </a:p>
          <a:p>
            <a:pPr lvl="1" eaLnBrk="1" hangingPunct="1"/>
            <a:r>
              <a:rPr lang="en-US" dirty="0">
                <a:latin typeface="Arial" charset="0"/>
              </a:rPr>
              <a:t>Finding the complement (additive inverse) of a number is easy</a:t>
            </a:r>
          </a:p>
          <a:p>
            <a:pPr lvl="1" eaLnBrk="1" hangingPunct="1"/>
            <a:r>
              <a:rPr lang="en-US" dirty="0">
                <a:latin typeface="Arial" charset="0"/>
              </a:rPr>
              <a:t>Since finding the complement is easy, there’s no need for subtraction: just complement and add</a:t>
            </a:r>
            <a:endParaRPr lang="en-US" dirty="0"/>
          </a:p>
        </p:txBody>
      </p:sp>
    </p:spTree>
    <p:extLst>
      <p:ext uri="{BB962C8B-B14F-4D97-AF65-F5344CB8AC3E}">
        <p14:creationId xmlns:p14="http://schemas.microsoft.com/office/powerpoint/2010/main" val="40047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Text Box 2"/>
          <p:cNvSpPr txBox="1">
            <a:spLocks noChangeArrowheads="1"/>
          </p:cNvSpPr>
          <p:nvPr/>
        </p:nvSpPr>
        <p:spPr bwMode="auto">
          <a:xfrm>
            <a:off x="1735138" y="741363"/>
            <a:ext cx="14414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Unsigned</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a:t>
            </a:r>
          </a:p>
          <a:p>
            <a:pPr algn="ctr"/>
            <a:r>
              <a:rPr lang="en-US" sz="2000" b="1">
                <a:latin typeface="Courier New" charset="0"/>
              </a:rPr>
              <a:t>1</a:t>
            </a:r>
          </a:p>
          <a:p>
            <a:pPr algn="ctr"/>
            <a:r>
              <a:rPr lang="en-US" sz="2000" b="1">
                <a:latin typeface="Courier New" charset="0"/>
              </a:rPr>
              <a:t>2</a:t>
            </a:r>
          </a:p>
          <a:p>
            <a:pPr algn="ctr"/>
            <a:r>
              <a:rPr lang="en-US" sz="2000" b="1">
                <a:latin typeface="Courier New" charset="0"/>
              </a:rPr>
              <a:t>3</a:t>
            </a:r>
          </a:p>
          <a:p>
            <a:pPr algn="ctr"/>
            <a:r>
              <a:rPr lang="en-US" sz="2000" b="1">
                <a:latin typeface="Courier New" charset="0"/>
              </a:rPr>
              <a:t>4</a:t>
            </a:r>
          </a:p>
          <a:p>
            <a:pPr algn="ctr"/>
            <a:r>
              <a:rPr lang="en-US" sz="2000" b="1">
                <a:latin typeface="Courier New" charset="0"/>
              </a:rPr>
              <a:t>5</a:t>
            </a:r>
          </a:p>
          <a:p>
            <a:pPr algn="ctr"/>
            <a:r>
              <a:rPr lang="en-US" sz="2000" b="1">
                <a:latin typeface="Courier New" charset="0"/>
              </a:rPr>
              <a:t>6</a:t>
            </a:r>
          </a:p>
          <a:p>
            <a:pPr algn="ctr"/>
            <a:r>
              <a:rPr lang="en-US" sz="2000" b="1">
                <a:latin typeface="Courier New" charset="0"/>
              </a:rPr>
              <a:t>7</a:t>
            </a:r>
          </a:p>
          <a:p>
            <a:pPr algn="ctr"/>
            <a:r>
              <a:rPr lang="en-US" sz="2000" b="1">
                <a:latin typeface="Courier New" charset="0"/>
              </a:rPr>
              <a:t>8</a:t>
            </a:r>
          </a:p>
          <a:p>
            <a:pPr algn="ctr"/>
            <a:r>
              <a:rPr lang="en-US" sz="2000" b="1">
                <a:latin typeface="Courier New" charset="0"/>
              </a:rPr>
              <a:t>9</a:t>
            </a:r>
          </a:p>
          <a:p>
            <a:pPr algn="ctr"/>
            <a:r>
              <a:rPr lang="en-US" sz="2000" b="1">
                <a:latin typeface="Courier New" charset="0"/>
              </a:rPr>
              <a:t>10</a:t>
            </a:r>
          </a:p>
          <a:p>
            <a:pPr algn="ctr"/>
            <a:r>
              <a:rPr lang="en-US" sz="2000" b="1">
                <a:latin typeface="Courier New" charset="0"/>
              </a:rPr>
              <a:t>11</a:t>
            </a:r>
          </a:p>
          <a:p>
            <a:pPr algn="ctr"/>
            <a:r>
              <a:rPr lang="en-US" sz="2000" b="1">
                <a:latin typeface="Courier New" charset="0"/>
              </a:rPr>
              <a:t>12</a:t>
            </a:r>
          </a:p>
          <a:p>
            <a:pPr algn="ctr"/>
            <a:r>
              <a:rPr lang="en-US" sz="2000" b="1">
                <a:latin typeface="Courier New" charset="0"/>
              </a:rPr>
              <a:t>13</a:t>
            </a:r>
          </a:p>
          <a:p>
            <a:pPr algn="ctr"/>
            <a:r>
              <a:rPr lang="en-US" sz="2000" b="1">
                <a:latin typeface="Courier New" charset="0"/>
              </a:rPr>
              <a:t>14</a:t>
            </a:r>
          </a:p>
          <a:p>
            <a:pPr algn="ctr"/>
            <a:r>
              <a:rPr lang="en-US" sz="2000" b="1">
                <a:latin typeface="Courier New" charset="0"/>
              </a:rPr>
              <a:t>15</a:t>
            </a:r>
          </a:p>
        </p:txBody>
      </p:sp>
      <p:sp>
        <p:nvSpPr>
          <p:cNvPr id="28674" name="Text Box 3"/>
          <p:cNvSpPr txBox="1">
            <a:spLocks noChangeArrowheads="1"/>
          </p:cNvSpPr>
          <p:nvPr/>
        </p:nvSpPr>
        <p:spPr bwMode="auto">
          <a:xfrm>
            <a:off x="596900"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Binary</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0000</a:t>
            </a:r>
          </a:p>
          <a:p>
            <a:pPr algn="ctr"/>
            <a:r>
              <a:rPr lang="en-US" sz="2000" b="1">
                <a:latin typeface="Courier New" charset="0"/>
              </a:rPr>
              <a:t>0001</a:t>
            </a:r>
          </a:p>
          <a:p>
            <a:pPr algn="ctr"/>
            <a:r>
              <a:rPr lang="en-US" sz="2000" b="1">
                <a:latin typeface="Courier New" charset="0"/>
              </a:rPr>
              <a:t>0010</a:t>
            </a:r>
          </a:p>
          <a:p>
            <a:pPr algn="ctr"/>
            <a:r>
              <a:rPr lang="en-US" sz="2000" b="1">
                <a:latin typeface="Courier New" charset="0"/>
              </a:rPr>
              <a:t>0011</a:t>
            </a:r>
          </a:p>
          <a:p>
            <a:pPr algn="ctr"/>
            <a:r>
              <a:rPr lang="en-US" sz="2000" b="1">
                <a:latin typeface="Courier New" charset="0"/>
              </a:rPr>
              <a:t>0100</a:t>
            </a:r>
          </a:p>
          <a:p>
            <a:pPr algn="ctr"/>
            <a:r>
              <a:rPr lang="en-US" sz="2000" b="1">
                <a:latin typeface="Courier New" charset="0"/>
              </a:rPr>
              <a:t>0101</a:t>
            </a:r>
          </a:p>
          <a:p>
            <a:pPr algn="ctr"/>
            <a:r>
              <a:rPr lang="en-US" sz="2000" b="1">
                <a:latin typeface="Courier New" charset="0"/>
              </a:rPr>
              <a:t>0110</a:t>
            </a:r>
          </a:p>
          <a:p>
            <a:pPr algn="ctr"/>
            <a:r>
              <a:rPr lang="en-US" sz="2000" b="1">
                <a:latin typeface="Courier New" charset="0"/>
              </a:rPr>
              <a:t>0111</a:t>
            </a:r>
          </a:p>
          <a:p>
            <a:pPr algn="ctr"/>
            <a:r>
              <a:rPr lang="en-US" sz="2000" b="1">
                <a:latin typeface="Courier New" charset="0"/>
              </a:rPr>
              <a:t>1000</a:t>
            </a:r>
          </a:p>
          <a:p>
            <a:pPr algn="ctr"/>
            <a:r>
              <a:rPr lang="en-US" sz="2000" b="1">
                <a:latin typeface="Courier New" charset="0"/>
              </a:rPr>
              <a:t>1001</a:t>
            </a:r>
          </a:p>
          <a:p>
            <a:pPr algn="ctr"/>
            <a:r>
              <a:rPr lang="en-US" sz="2000" b="1">
                <a:latin typeface="Courier New" charset="0"/>
              </a:rPr>
              <a:t>1010</a:t>
            </a:r>
          </a:p>
          <a:p>
            <a:pPr algn="ctr"/>
            <a:r>
              <a:rPr lang="en-US" sz="2000" b="1">
                <a:latin typeface="Courier New" charset="0"/>
              </a:rPr>
              <a:t>1011</a:t>
            </a:r>
          </a:p>
          <a:p>
            <a:pPr algn="ctr"/>
            <a:r>
              <a:rPr lang="en-US" sz="2000" b="1">
                <a:latin typeface="Courier New" charset="0"/>
              </a:rPr>
              <a:t>1100</a:t>
            </a:r>
          </a:p>
          <a:p>
            <a:pPr algn="ctr"/>
            <a:r>
              <a:rPr lang="en-US" sz="2000" b="1">
                <a:latin typeface="Courier New" charset="0"/>
              </a:rPr>
              <a:t>1101</a:t>
            </a:r>
          </a:p>
          <a:p>
            <a:pPr algn="ctr"/>
            <a:r>
              <a:rPr lang="en-US" sz="2000" b="1">
                <a:latin typeface="Courier New" charset="0"/>
              </a:rPr>
              <a:t>1110</a:t>
            </a:r>
          </a:p>
          <a:p>
            <a:pPr algn="ctr"/>
            <a:r>
              <a:rPr lang="en-US" sz="2000" b="1">
                <a:latin typeface="Courier New" charset="0"/>
              </a:rPr>
              <a:t>1111</a:t>
            </a:r>
          </a:p>
        </p:txBody>
      </p:sp>
      <p:sp>
        <p:nvSpPr>
          <p:cNvPr id="28675" name="Text Box 4"/>
          <p:cNvSpPr txBox="1">
            <a:spLocks noChangeArrowheads="1"/>
          </p:cNvSpPr>
          <p:nvPr/>
        </p:nvSpPr>
        <p:spPr bwMode="auto">
          <a:xfrm>
            <a:off x="3176588"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Signed</a:t>
            </a:r>
          </a:p>
          <a:p>
            <a:pPr algn="r"/>
            <a:r>
              <a:rPr lang="en-US" sz="2000" b="1">
                <a:latin typeface="Courier New" charset="0"/>
              </a:rPr>
              <a:t>Mag</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p:txBody>
      </p:sp>
      <p:sp>
        <p:nvSpPr>
          <p:cNvPr id="28676" name="Text Box 5"/>
          <p:cNvSpPr txBox="1">
            <a:spLocks noChangeArrowheads="1"/>
          </p:cNvSpPr>
          <p:nvPr/>
        </p:nvSpPr>
        <p:spPr bwMode="auto">
          <a:xfrm>
            <a:off x="4313238" y="741363"/>
            <a:ext cx="9842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1's</a:t>
            </a:r>
          </a:p>
          <a:p>
            <a:pPr algn="r"/>
            <a:r>
              <a:rPr lang="en-US" sz="2000" b="1">
                <a:latin typeface="Courier New" charset="0"/>
              </a:rPr>
              <a:t>Comp</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-7</a:t>
            </a:r>
          </a:p>
          <a:p>
            <a:pPr algn="r"/>
            <a:r>
              <a:rPr lang="en-US" sz="2000" b="1">
                <a:latin typeface="Courier New" charset="0"/>
              </a:rPr>
              <a:t>-6</a:t>
            </a:r>
          </a:p>
          <a:p>
            <a:pPr algn="r"/>
            <a:r>
              <a:rPr lang="en-US" sz="2000" b="1">
                <a:latin typeface="Courier New" charset="0"/>
              </a:rPr>
              <a:t>-5</a:t>
            </a:r>
          </a:p>
          <a:p>
            <a:pPr algn="r"/>
            <a:r>
              <a:rPr lang="en-US" sz="2000" b="1">
                <a:latin typeface="Courier New" charset="0"/>
              </a:rPr>
              <a:t>-4</a:t>
            </a:r>
          </a:p>
          <a:p>
            <a:pPr algn="r"/>
            <a:r>
              <a:rPr lang="en-US" sz="2000" b="1">
                <a:latin typeface="Courier New" charset="0"/>
              </a:rPr>
              <a:t>-3</a:t>
            </a:r>
          </a:p>
          <a:p>
            <a:pPr algn="r"/>
            <a:r>
              <a:rPr lang="en-US" sz="2000" b="1">
                <a:latin typeface="Courier New" charset="0"/>
              </a:rPr>
              <a:t>-2</a:t>
            </a:r>
          </a:p>
          <a:p>
            <a:pPr algn="r"/>
            <a:r>
              <a:rPr lang="en-US" sz="2000" b="1">
                <a:latin typeface="Courier New" charset="0"/>
              </a:rPr>
              <a:t>-1</a:t>
            </a:r>
          </a:p>
          <a:p>
            <a:pPr algn="r"/>
            <a:r>
              <a:rPr lang="en-US" sz="2000" b="1">
                <a:latin typeface="Courier New" charset="0"/>
              </a:rPr>
              <a:t>-0</a:t>
            </a:r>
          </a:p>
        </p:txBody>
      </p:sp>
      <p:sp>
        <p:nvSpPr>
          <p:cNvPr id="28677" name="Text Box 6"/>
          <p:cNvSpPr txBox="1">
            <a:spLocks noChangeArrowheads="1"/>
          </p:cNvSpPr>
          <p:nvPr/>
        </p:nvSpPr>
        <p:spPr bwMode="auto">
          <a:xfrm>
            <a:off x="5297488" y="741363"/>
            <a:ext cx="9842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2's</a:t>
            </a:r>
          </a:p>
          <a:p>
            <a:pPr algn="r"/>
            <a:r>
              <a:rPr lang="en-US" sz="2000" b="1">
                <a:latin typeface="Courier New" charset="0"/>
              </a:rPr>
              <a:t>Comp</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-8</a:t>
            </a:r>
          </a:p>
          <a:p>
            <a:pPr algn="r"/>
            <a:r>
              <a:rPr lang="en-US" sz="2000" b="1">
                <a:latin typeface="Courier New" charset="0"/>
              </a:rPr>
              <a:t>-7</a:t>
            </a:r>
          </a:p>
          <a:p>
            <a:pPr algn="r"/>
            <a:r>
              <a:rPr lang="en-US" sz="2000" b="1">
                <a:latin typeface="Courier New" charset="0"/>
              </a:rPr>
              <a:t>-6</a:t>
            </a:r>
          </a:p>
          <a:p>
            <a:pPr algn="r"/>
            <a:r>
              <a:rPr lang="en-US" sz="2000" b="1">
                <a:latin typeface="Courier New" charset="0"/>
              </a:rPr>
              <a:t>-5</a:t>
            </a:r>
          </a:p>
          <a:p>
            <a:pPr algn="r"/>
            <a:r>
              <a:rPr lang="en-US" sz="2000" b="1">
                <a:latin typeface="Courier New" charset="0"/>
              </a:rPr>
              <a:t>-4</a:t>
            </a:r>
          </a:p>
          <a:p>
            <a:pPr algn="r"/>
            <a:r>
              <a:rPr lang="en-US" sz="2000" b="1">
                <a:latin typeface="Courier New" charset="0"/>
              </a:rPr>
              <a:t>-3</a:t>
            </a:r>
          </a:p>
          <a:p>
            <a:pPr algn="r"/>
            <a:r>
              <a:rPr lang="en-US" sz="2000" b="1">
                <a:latin typeface="Courier New" charset="0"/>
              </a:rPr>
              <a:t>-2</a:t>
            </a:r>
          </a:p>
          <a:p>
            <a:pPr algn="r"/>
            <a:r>
              <a:rPr lang="en-US" sz="2000" b="1">
                <a:latin typeface="Courier New" charset="0"/>
              </a:rPr>
              <a:t>-1</a:t>
            </a:r>
          </a:p>
        </p:txBody>
      </p:sp>
      <p:sp>
        <p:nvSpPr>
          <p:cNvPr id="28678" name="Line 9"/>
          <p:cNvSpPr>
            <a:spLocks noChangeShapeType="1"/>
          </p:cNvSpPr>
          <p:nvPr/>
        </p:nvSpPr>
        <p:spPr bwMode="auto">
          <a:xfrm>
            <a:off x="598488" y="1539875"/>
            <a:ext cx="57261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79" name="Text Box 10"/>
          <p:cNvSpPr txBox="1">
            <a:spLocks noChangeArrowheads="1"/>
          </p:cNvSpPr>
          <p:nvPr/>
        </p:nvSpPr>
        <p:spPr bwMode="auto">
          <a:xfrm>
            <a:off x="598488" y="241300"/>
            <a:ext cx="1135062"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Courier New" charset="0"/>
              </a:rPr>
              <a:t>N = 4</a:t>
            </a:r>
          </a:p>
        </p:txBody>
      </p:sp>
      <p:sp>
        <p:nvSpPr>
          <p:cNvPr id="28680" name="Text Box 11"/>
          <p:cNvSpPr txBox="1">
            <a:spLocks noChangeArrowheads="1"/>
          </p:cNvSpPr>
          <p:nvPr/>
        </p:nvSpPr>
        <p:spPr bwMode="auto">
          <a:xfrm>
            <a:off x="1733550" y="241300"/>
            <a:ext cx="6821488"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b="1">
                <a:latin typeface="Courier New" charset="0"/>
              </a:rPr>
              <a:t>Number Represented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a:latin typeface="Arial" charset="0"/>
              </a:rPr>
              <a:t>Two’s-Complement Representation</a:t>
            </a:r>
          </a:p>
        </p:txBody>
      </p:sp>
      <p:sp>
        <p:nvSpPr>
          <p:cNvPr id="29698" name="Content Placeholder 2"/>
          <p:cNvSpPr>
            <a:spLocks noGrp="1"/>
          </p:cNvSpPr>
          <p:nvPr>
            <p:ph idx="1"/>
          </p:nvPr>
        </p:nvSpPr>
        <p:spPr/>
        <p:txBody>
          <a:bodyPr/>
          <a:lstStyle/>
          <a:p>
            <a:r>
              <a:rPr lang="en-US">
                <a:latin typeface="Arial" charset="0"/>
              </a:rPr>
              <a:t>Note there’s a useful new pattern:</a:t>
            </a:r>
          </a:p>
          <a:p>
            <a:pPr lvl="1"/>
            <a:r>
              <a:rPr lang="en-US">
                <a:latin typeface="Arial" charset="0"/>
              </a:rPr>
              <a:t>You can find the two’s complement of any number by flipping the bits and adding 1.</a:t>
            </a:r>
          </a:p>
          <a:p>
            <a:pPr lvl="1"/>
            <a:r>
              <a:rPr lang="en-US">
                <a:latin typeface="Arial" charset="0"/>
              </a:rPr>
              <a:t>And a two’s complement conveniently represents the additive inverse of the originally represented number!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atin typeface="Arial" charset="0"/>
              </a:rPr>
              <a:t>More Practice Problems</a:t>
            </a:r>
          </a:p>
        </p:txBody>
      </p:sp>
      <p:sp>
        <p:nvSpPr>
          <p:cNvPr id="14338" name="Rectangle 3"/>
          <p:cNvSpPr>
            <a:spLocks noGrp="1" noChangeArrowheads="1"/>
          </p:cNvSpPr>
          <p:nvPr>
            <p:ph type="body" idx="1"/>
          </p:nvPr>
        </p:nvSpPr>
        <p:spPr/>
        <p:txBody>
          <a:bodyPr/>
          <a:lstStyle/>
          <a:p>
            <a:pPr eaLnBrk="1" hangingPunct="1">
              <a:defRPr/>
            </a:pPr>
            <a:r>
              <a:rPr lang="en-US" dirty="0">
                <a:latin typeface="Arial" charset="0"/>
              </a:rPr>
              <a:t>What is 5 + 2 ?</a:t>
            </a:r>
          </a:p>
          <a:p>
            <a:pPr eaLnBrk="1" hangingPunct="1">
              <a:defRPr/>
            </a:pPr>
            <a:endParaRPr lang="en-US" dirty="0">
              <a:latin typeface="Arial" charset="0"/>
            </a:endParaRPr>
          </a:p>
          <a:p>
            <a:pPr eaLnBrk="1" hangingPunct="1">
              <a:defRPr/>
            </a:pPr>
            <a:r>
              <a:rPr lang="en-US" dirty="0">
                <a:latin typeface="Arial" charset="0"/>
              </a:rPr>
              <a:t>What is 5 – 2 ?</a:t>
            </a:r>
          </a:p>
          <a:p>
            <a:pPr eaLnBrk="1" hangingPunct="1">
              <a:defRPr/>
            </a:pPr>
            <a:endParaRPr lang="en-US" dirty="0">
              <a:latin typeface="Arial" charset="0"/>
            </a:endParaRPr>
          </a:p>
          <a:p>
            <a:pPr eaLnBrk="1" hangingPunct="1">
              <a:defRPr/>
            </a:pPr>
            <a:r>
              <a:rPr lang="en-US" dirty="0">
                <a:latin typeface="Arial" charset="0"/>
              </a:rPr>
              <a:t>What is 5 + </a:t>
            </a:r>
            <a:r>
              <a:rPr lang="en-US" baseline="30000" dirty="0">
                <a:latin typeface="Arial" charset="0"/>
              </a:rPr>
              <a:t>-</a:t>
            </a:r>
            <a:r>
              <a:rPr lang="en-US" dirty="0">
                <a:latin typeface="Arial" charset="0"/>
              </a:rPr>
              <a:t>2 ?</a:t>
            </a:r>
          </a:p>
          <a:p>
            <a:pPr eaLnBrk="1" hangingPunct="1">
              <a:defRPr/>
            </a:pPr>
            <a:endParaRPr lang="en-US" dirty="0">
              <a:latin typeface="Arial" charset="0"/>
            </a:endParaRPr>
          </a:p>
          <a:p>
            <a:pPr eaLnBrk="1" hangingPunct="1">
              <a:defRPr/>
            </a:pPr>
            <a:r>
              <a:rPr lang="en-US" dirty="0">
                <a:latin typeface="Arial" charset="0"/>
              </a:rPr>
              <a:t>What is 3 + </a:t>
            </a:r>
            <a:r>
              <a:rPr lang="en-US" baseline="30000" dirty="0">
                <a:latin typeface="Arial" charset="0"/>
              </a:rPr>
              <a:t>-</a:t>
            </a:r>
            <a:r>
              <a:rPr lang="en-US" dirty="0">
                <a:latin typeface="Arial" charset="0"/>
              </a:rPr>
              <a:t>3 ?</a:t>
            </a:r>
          </a:p>
          <a:p>
            <a:pPr marL="0" indent="0" eaLnBrk="1" hangingPunct="1">
              <a:buFontTx/>
              <a:buNone/>
              <a:defRPr/>
            </a:pPr>
            <a:endParaRPr lang="en-US" dirty="0">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a:latin typeface="Arial" charset="0"/>
              </a:rPr>
              <a:t>Signed integers</a:t>
            </a:r>
          </a:p>
        </p:txBody>
      </p:sp>
      <p:sp>
        <p:nvSpPr>
          <p:cNvPr id="31746" name="Rectangle 3"/>
          <p:cNvSpPr>
            <a:spLocks noGrp="1" noChangeArrowheads="1"/>
          </p:cNvSpPr>
          <p:nvPr>
            <p:ph type="body" idx="1"/>
          </p:nvPr>
        </p:nvSpPr>
        <p:spPr/>
        <p:txBody>
          <a:bodyPr/>
          <a:lstStyle/>
          <a:p>
            <a:pPr eaLnBrk="1" hangingPunct="1"/>
            <a:r>
              <a:rPr lang="en-US">
                <a:latin typeface="Arial" charset="0"/>
              </a:rPr>
              <a:t>1's complement</a:t>
            </a:r>
          </a:p>
          <a:p>
            <a:pPr lvl="1" eaLnBrk="1" hangingPunct="1"/>
            <a:r>
              <a:rPr lang="en-US">
                <a:latin typeface="Arial" charset="0"/>
              </a:rPr>
              <a:t>Used in some early computers</a:t>
            </a:r>
          </a:p>
          <a:p>
            <a:pPr lvl="1" eaLnBrk="1" hangingPunct="1"/>
            <a:r>
              <a:rPr lang="en-US">
                <a:latin typeface="Arial" charset="0"/>
              </a:rPr>
              <a:t>To make a negative just flip all the bits</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2769" name="Text Box 2"/>
          <p:cNvSpPr txBox="1">
            <a:spLocks noChangeArrowheads="1"/>
          </p:cNvSpPr>
          <p:nvPr/>
        </p:nvSpPr>
        <p:spPr bwMode="auto">
          <a:xfrm>
            <a:off x="1735138" y="741363"/>
            <a:ext cx="14414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Unsigned</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a:t>
            </a:r>
          </a:p>
          <a:p>
            <a:pPr algn="ctr"/>
            <a:r>
              <a:rPr lang="en-US" sz="2000" b="1">
                <a:latin typeface="Courier New" charset="0"/>
              </a:rPr>
              <a:t>1</a:t>
            </a:r>
          </a:p>
          <a:p>
            <a:pPr algn="ctr"/>
            <a:r>
              <a:rPr lang="en-US" sz="2000" b="1">
                <a:latin typeface="Courier New" charset="0"/>
              </a:rPr>
              <a:t>2</a:t>
            </a:r>
          </a:p>
          <a:p>
            <a:pPr algn="ctr"/>
            <a:r>
              <a:rPr lang="en-US" sz="2000" b="1">
                <a:latin typeface="Courier New" charset="0"/>
              </a:rPr>
              <a:t>3</a:t>
            </a:r>
          </a:p>
          <a:p>
            <a:pPr algn="ctr"/>
            <a:r>
              <a:rPr lang="en-US" sz="2000" b="1">
                <a:latin typeface="Courier New" charset="0"/>
              </a:rPr>
              <a:t>4</a:t>
            </a:r>
          </a:p>
          <a:p>
            <a:pPr algn="ctr"/>
            <a:r>
              <a:rPr lang="en-US" sz="2000" b="1">
                <a:latin typeface="Courier New" charset="0"/>
              </a:rPr>
              <a:t>5</a:t>
            </a:r>
          </a:p>
          <a:p>
            <a:pPr algn="ctr"/>
            <a:r>
              <a:rPr lang="en-US" sz="2000" b="1">
                <a:latin typeface="Courier New" charset="0"/>
              </a:rPr>
              <a:t>6</a:t>
            </a:r>
          </a:p>
          <a:p>
            <a:pPr algn="ctr"/>
            <a:r>
              <a:rPr lang="en-US" sz="2000" b="1">
                <a:latin typeface="Courier New" charset="0"/>
              </a:rPr>
              <a:t>7</a:t>
            </a:r>
          </a:p>
          <a:p>
            <a:pPr algn="ctr"/>
            <a:r>
              <a:rPr lang="en-US" sz="2000" b="1">
                <a:latin typeface="Courier New" charset="0"/>
              </a:rPr>
              <a:t>8</a:t>
            </a:r>
          </a:p>
          <a:p>
            <a:pPr algn="ctr"/>
            <a:r>
              <a:rPr lang="en-US" sz="2000" b="1">
                <a:latin typeface="Courier New" charset="0"/>
              </a:rPr>
              <a:t>9</a:t>
            </a:r>
          </a:p>
          <a:p>
            <a:pPr algn="ctr"/>
            <a:r>
              <a:rPr lang="en-US" sz="2000" b="1">
                <a:latin typeface="Courier New" charset="0"/>
              </a:rPr>
              <a:t>10</a:t>
            </a:r>
          </a:p>
          <a:p>
            <a:pPr algn="ctr"/>
            <a:r>
              <a:rPr lang="en-US" sz="2000" b="1">
                <a:latin typeface="Courier New" charset="0"/>
              </a:rPr>
              <a:t>11</a:t>
            </a:r>
          </a:p>
          <a:p>
            <a:pPr algn="ctr"/>
            <a:r>
              <a:rPr lang="en-US" sz="2000" b="1">
                <a:latin typeface="Courier New" charset="0"/>
              </a:rPr>
              <a:t>12</a:t>
            </a:r>
          </a:p>
          <a:p>
            <a:pPr algn="ctr"/>
            <a:r>
              <a:rPr lang="en-US" sz="2000" b="1">
                <a:latin typeface="Courier New" charset="0"/>
              </a:rPr>
              <a:t>13</a:t>
            </a:r>
          </a:p>
          <a:p>
            <a:pPr algn="ctr"/>
            <a:r>
              <a:rPr lang="en-US" sz="2000" b="1">
                <a:latin typeface="Courier New" charset="0"/>
              </a:rPr>
              <a:t>14</a:t>
            </a:r>
          </a:p>
          <a:p>
            <a:pPr algn="ctr"/>
            <a:r>
              <a:rPr lang="en-US" sz="2000" b="1">
                <a:latin typeface="Courier New" charset="0"/>
              </a:rPr>
              <a:t>15</a:t>
            </a:r>
          </a:p>
        </p:txBody>
      </p:sp>
      <p:sp>
        <p:nvSpPr>
          <p:cNvPr id="32770" name="Text Box 3"/>
          <p:cNvSpPr txBox="1">
            <a:spLocks noChangeArrowheads="1"/>
          </p:cNvSpPr>
          <p:nvPr/>
        </p:nvSpPr>
        <p:spPr bwMode="auto">
          <a:xfrm>
            <a:off x="596900"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latin typeface="Courier New" charset="0"/>
              </a:rPr>
              <a:t>Binary</a:t>
            </a:r>
          </a:p>
          <a:p>
            <a:pPr algn="ctr"/>
            <a:endParaRPr lang="en-US" sz="2000" b="1">
              <a:latin typeface="Courier New" charset="0"/>
            </a:endParaRPr>
          </a:p>
          <a:p>
            <a:pPr algn="ctr"/>
            <a:endParaRPr lang="en-US" sz="2000" b="1">
              <a:latin typeface="Courier New" charset="0"/>
            </a:endParaRPr>
          </a:p>
          <a:p>
            <a:pPr algn="ctr"/>
            <a:r>
              <a:rPr lang="en-US" sz="2000" b="1">
                <a:latin typeface="Courier New" charset="0"/>
              </a:rPr>
              <a:t>0000</a:t>
            </a:r>
          </a:p>
          <a:p>
            <a:pPr algn="ctr"/>
            <a:r>
              <a:rPr lang="en-US" sz="2000" b="1">
                <a:latin typeface="Courier New" charset="0"/>
              </a:rPr>
              <a:t>0001</a:t>
            </a:r>
          </a:p>
          <a:p>
            <a:pPr algn="ctr"/>
            <a:r>
              <a:rPr lang="en-US" sz="2000" b="1">
                <a:latin typeface="Courier New" charset="0"/>
              </a:rPr>
              <a:t>0010</a:t>
            </a:r>
          </a:p>
          <a:p>
            <a:pPr algn="ctr"/>
            <a:r>
              <a:rPr lang="en-US" sz="2000" b="1">
                <a:latin typeface="Courier New" charset="0"/>
              </a:rPr>
              <a:t>0011</a:t>
            </a:r>
          </a:p>
          <a:p>
            <a:pPr algn="ctr"/>
            <a:r>
              <a:rPr lang="en-US" sz="2000" b="1">
                <a:latin typeface="Courier New" charset="0"/>
              </a:rPr>
              <a:t>0100</a:t>
            </a:r>
          </a:p>
          <a:p>
            <a:pPr algn="ctr"/>
            <a:r>
              <a:rPr lang="en-US" sz="2000" b="1">
                <a:latin typeface="Courier New" charset="0"/>
              </a:rPr>
              <a:t>0101</a:t>
            </a:r>
          </a:p>
          <a:p>
            <a:pPr algn="ctr"/>
            <a:r>
              <a:rPr lang="en-US" sz="2000" b="1">
                <a:latin typeface="Courier New" charset="0"/>
              </a:rPr>
              <a:t>0110</a:t>
            </a:r>
          </a:p>
          <a:p>
            <a:pPr algn="ctr"/>
            <a:r>
              <a:rPr lang="en-US" sz="2000" b="1">
                <a:latin typeface="Courier New" charset="0"/>
              </a:rPr>
              <a:t>0111</a:t>
            </a:r>
          </a:p>
          <a:p>
            <a:pPr algn="ctr"/>
            <a:r>
              <a:rPr lang="en-US" sz="2000" b="1">
                <a:latin typeface="Courier New" charset="0"/>
              </a:rPr>
              <a:t>1000</a:t>
            </a:r>
          </a:p>
          <a:p>
            <a:pPr algn="ctr"/>
            <a:r>
              <a:rPr lang="en-US" sz="2000" b="1">
                <a:latin typeface="Courier New" charset="0"/>
              </a:rPr>
              <a:t>1001</a:t>
            </a:r>
          </a:p>
          <a:p>
            <a:pPr algn="ctr"/>
            <a:r>
              <a:rPr lang="en-US" sz="2000" b="1">
                <a:latin typeface="Courier New" charset="0"/>
              </a:rPr>
              <a:t>1010</a:t>
            </a:r>
          </a:p>
          <a:p>
            <a:pPr algn="ctr"/>
            <a:r>
              <a:rPr lang="en-US" sz="2000" b="1">
                <a:latin typeface="Courier New" charset="0"/>
              </a:rPr>
              <a:t>1011</a:t>
            </a:r>
          </a:p>
          <a:p>
            <a:pPr algn="ctr"/>
            <a:r>
              <a:rPr lang="en-US" sz="2000" b="1">
                <a:latin typeface="Courier New" charset="0"/>
              </a:rPr>
              <a:t>1100</a:t>
            </a:r>
          </a:p>
          <a:p>
            <a:pPr algn="ctr"/>
            <a:r>
              <a:rPr lang="en-US" sz="2000" b="1">
                <a:latin typeface="Courier New" charset="0"/>
              </a:rPr>
              <a:t>1101</a:t>
            </a:r>
          </a:p>
          <a:p>
            <a:pPr algn="ctr"/>
            <a:r>
              <a:rPr lang="en-US" sz="2000" b="1">
                <a:latin typeface="Courier New" charset="0"/>
              </a:rPr>
              <a:t>1110</a:t>
            </a:r>
          </a:p>
          <a:p>
            <a:pPr algn="ctr"/>
            <a:r>
              <a:rPr lang="en-US" sz="2000" b="1">
                <a:latin typeface="Courier New" charset="0"/>
              </a:rPr>
              <a:t>1111</a:t>
            </a:r>
          </a:p>
        </p:txBody>
      </p:sp>
      <p:sp>
        <p:nvSpPr>
          <p:cNvPr id="32771" name="Text Box 4"/>
          <p:cNvSpPr txBox="1">
            <a:spLocks noChangeArrowheads="1"/>
          </p:cNvSpPr>
          <p:nvPr/>
        </p:nvSpPr>
        <p:spPr bwMode="auto">
          <a:xfrm>
            <a:off x="3176588" y="741363"/>
            <a:ext cx="11366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Signed</a:t>
            </a:r>
          </a:p>
          <a:p>
            <a:pPr algn="r"/>
            <a:r>
              <a:rPr lang="en-US" sz="2000" b="1">
                <a:latin typeface="Courier New" charset="0"/>
              </a:rPr>
              <a:t>Mag</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p:txBody>
      </p:sp>
      <p:sp>
        <p:nvSpPr>
          <p:cNvPr id="32772" name="Text Box 5"/>
          <p:cNvSpPr txBox="1">
            <a:spLocks noChangeArrowheads="1"/>
          </p:cNvSpPr>
          <p:nvPr/>
        </p:nvSpPr>
        <p:spPr bwMode="auto">
          <a:xfrm>
            <a:off x="4313238" y="741363"/>
            <a:ext cx="984250" cy="5921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b="1">
                <a:latin typeface="Courier New" charset="0"/>
              </a:rPr>
              <a:t>1's</a:t>
            </a:r>
          </a:p>
          <a:p>
            <a:pPr algn="r"/>
            <a:r>
              <a:rPr lang="en-US" sz="2000" b="1">
                <a:latin typeface="Courier New" charset="0"/>
              </a:rPr>
              <a:t>Comp</a:t>
            </a:r>
          </a:p>
          <a:p>
            <a:pPr algn="r"/>
            <a:endParaRPr lang="en-US" sz="2000" b="1">
              <a:latin typeface="Courier New" charset="0"/>
            </a:endParaRPr>
          </a:p>
          <a:p>
            <a:pPr algn="r"/>
            <a:r>
              <a:rPr lang="en-US" sz="2000" b="1">
                <a:latin typeface="Courier New" charset="0"/>
              </a:rPr>
              <a:t>0</a:t>
            </a:r>
          </a:p>
          <a:p>
            <a:pPr algn="r"/>
            <a:r>
              <a:rPr lang="en-US" sz="2000" b="1">
                <a:latin typeface="Courier New" charset="0"/>
              </a:rPr>
              <a:t>1</a:t>
            </a:r>
          </a:p>
          <a:p>
            <a:pPr algn="r"/>
            <a:r>
              <a:rPr lang="en-US" sz="2000" b="1">
                <a:latin typeface="Courier New" charset="0"/>
              </a:rPr>
              <a:t>2</a:t>
            </a:r>
          </a:p>
          <a:p>
            <a:pPr algn="r"/>
            <a:r>
              <a:rPr lang="en-US" sz="2000" b="1">
                <a:latin typeface="Courier New" charset="0"/>
              </a:rPr>
              <a:t>3</a:t>
            </a:r>
          </a:p>
          <a:p>
            <a:pPr algn="r"/>
            <a:r>
              <a:rPr lang="en-US" sz="2000" b="1">
                <a:latin typeface="Courier New" charset="0"/>
              </a:rPr>
              <a:t>4</a:t>
            </a:r>
          </a:p>
          <a:p>
            <a:pPr algn="r"/>
            <a:r>
              <a:rPr lang="en-US" sz="2000" b="1">
                <a:latin typeface="Courier New" charset="0"/>
              </a:rPr>
              <a:t>5</a:t>
            </a:r>
          </a:p>
          <a:p>
            <a:pPr algn="r"/>
            <a:r>
              <a:rPr lang="en-US" sz="2000" b="1">
                <a:latin typeface="Courier New" charset="0"/>
              </a:rPr>
              <a:t>6</a:t>
            </a:r>
          </a:p>
          <a:p>
            <a:pPr algn="r"/>
            <a:r>
              <a:rPr lang="en-US" sz="2000" b="1">
                <a:latin typeface="Courier New" charset="0"/>
              </a:rPr>
              <a:t>7</a:t>
            </a:r>
          </a:p>
          <a:p>
            <a:pPr algn="r"/>
            <a:r>
              <a:rPr lang="en-US" sz="2000" b="1">
                <a:latin typeface="Courier New" charset="0"/>
              </a:rPr>
              <a:t>-7</a:t>
            </a:r>
          </a:p>
          <a:p>
            <a:pPr algn="r"/>
            <a:r>
              <a:rPr lang="en-US" sz="2000" b="1">
                <a:latin typeface="Courier New" charset="0"/>
              </a:rPr>
              <a:t>-6</a:t>
            </a:r>
          </a:p>
          <a:p>
            <a:pPr algn="r"/>
            <a:r>
              <a:rPr lang="en-US" sz="2000" b="1">
                <a:latin typeface="Courier New" charset="0"/>
              </a:rPr>
              <a:t>-5</a:t>
            </a:r>
          </a:p>
          <a:p>
            <a:pPr algn="r"/>
            <a:r>
              <a:rPr lang="en-US" sz="2000" b="1">
                <a:latin typeface="Courier New" charset="0"/>
              </a:rPr>
              <a:t>-4</a:t>
            </a:r>
          </a:p>
          <a:p>
            <a:pPr algn="r"/>
            <a:r>
              <a:rPr lang="en-US" sz="2000" b="1">
                <a:latin typeface="Courier New" charset="0"/>
              </a:rPr>
              <a:t>-3</a:t>
            </a:r>
          </a:p>
          <a:p>
            <a:pPr algn="r"/>
            <a:r>
              <a:rPr lang="en-US" sz="2000" b="1">
                <a:latin typeface="Courier New" charset="0"/>
              </a:rPr>
              <a:t>-2</a:t>
            </a:r>
          </a:p>
          <a:p>
            <a:pPr algn="r"/>
            <a:r>
              <a:rPr lang="en-US" sz="2000" b="1">
                <a:latin typeface="Courier New" charset="0"/>
              </a:rPr>
              <a:t>-1</a:t>
            </a:r>
          </a:p>
          <a:p>
            <a:pPr algn="r"/>
            <a:r>
              <a:rPr lang="en-US" sz="2000" b="1">
                <a:latin typeface="Courier New" charset="0"/>
              </a:rPr>
              <a:t>-0</a:t>
            </a:r>
          </a:p>
        </p:txBody>
      </p:sp>
      <p:sp>
        <p:nvSpPr>
          <p:cNvPr id="32773" name="Line 9"/>
          <p:cNvSpPr>
            <a:spLocks noChangeShapeType="1"/>
          </p:cNvSpPr>
          <p:nvPr/>
        </p:nvSpPr>
        <p:spPr bwMode="auto">
          <a:xfrm>
            <a:off x="598488" y="1539875"/>
            <a:ext cx="47355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4" name="Text Box 10"/>
          <p:cNvSpPr txBox="1">
            <a:spLocks noChangeArrowheads="1"/>
          </p:cNvSpPr>
          <p:nvPr/>
        </p:nvSpPr>
        <p:spPr bwMode="auto">
          <a:xfrm>
            <a:off x="598488" y="241300"/>
            <a:ext cx="1135062"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Courier New" charset="0"/>
              </a:rPr>
              <a:t>N = 4</a:t>
            </a:r>
          </a:p>
        </p:txBody>
      </p:sp>
      <p:sp>
        <p:nvSpPr>
          <p:cNvPr id="32775" name="Text Box 11"/>
          <p:cNvSpPr txBox="1">
            <a:spLocks noChangeArrowheads="1"/>
          </p:cNvSpPr>
          <p:nvPr/>
        </p:nvSpPr>
        <p:spPr bwMode="auto">
          <a:xfrm>
            <a:off x="1733550" y="241300"/>
            <a:ext cx="6821488"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b="1">
                <a:latin typeface="Courier New" charset="0"/>
              </a:rPr>
              <a:t>Number Represented</a:t>
            </a:r>
          </a:p>
        </p:txBody>
      </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Arial" charset="0"/>
              </a:rPr>
              <a:t> Decimal to Binary Conversion</a:t>
            </a:r>
          </a:p>
        </p:txBody>
      </p:sp>
      <p:sp>
        <p:nvSpPr>
          <p:cNvPr id="34818" name="Rectangle 3"/>
          <p:cNvSpPr>
            <a:spLocks noGrp="1" noChangeArrowheads="1"/>
          </p:cNvSpPr>
          <p:nvPr>
            <p:ph type="body" idx="1"/>
          </p:nvPr>
        </p:nvSpPr>
        <p:spPr/>
        <p:txBody>
          <a:bodyPr/>
          <a:lstStyle/>
          <a:p>
            <a:pPr eaLnBrk="1" hangingPunct="1"/>
            <a:r>
              <a:rPr lang="en-US">
                <a:latin typeface="Arial" charset="0"/>
              </a:rPr>
              <a:t>Given a number in decimal how do we convert it to binary two’s complement notation?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Arial" charset="0"/>
              </a:rPr>
              <a:t>Representations &amp; Numbers</a:t>
            </a:r>
          </a:p>
        </p:txBody>
      </p:sp>
      <p:sp>
        <p:nvSpPr>
          <p:cNvPr id="10242" name="Content Placeholder 2"/>
          <p:cNvSpPr>
            <a:spLocks noGrp="1"/>
          </p:cNvSpPr>
          <p:nvPr>
            <p:ph idx="1"/>
          </p:nvPr>
        </p:nvSpPr>
        <p:spPr>
          <a:xfrm>
            <a:off x="457200" y="1600200"/>
            <a:ext cx="8229600" cy="1600200"/>
          </a:xfrm>
        </p:spPr>
        <p:txBody>
          <a:bodyPr/>
          <a:lstStyle/>
          <a:p>
            <a:pPr marL="0" indent="0" algn="ctr">
              <a:buFontTx/>
              <a:buNone/>
            </a:pPr>
            <a:r>
              <a:rPr lang="en-US" sz="9600">
                <a:latin typeface="Arial" charset="0"/>
              </a:rPr>
              <a:t>5</a:t>
            </a:r>
          </a:p>
        </p:txBody>
      </p:sp>
      <p:sp>
        <p:nvSpPr>
          <p:cNvPr id="4" name="TextBox 3"/>
          <p:cNvSpPr txBox="1">
            <a:spLocks noChangeArrowheads="1"/>
          </p:cNvSpPr>
          <p:nvPr/>
        </p:nvSpPr>
        <p:spPr bwMode="auto">
          <a:xfrm>
            <a:off x="533400" y="2819400"/>
            <a:ext cx="8153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dirty="0"/>
              <a:t>The number 5?</a:t>
            </a:r>
          </a:p>
          <a:p>
            <a:r>
              <a:rPr lang="en-US" sz="3200" dirty="0"/>
              <a:t>An Arabic numeral (digit) that</a:t>
            </a:r>
            <a:r>
              <a:rPr lang="en-US" sz="3200" b="1" dirty="0"/>
              <a:t> represents </a:t>
            </a:r>
            <a:r>
              <a:rPr lang="en-US" sz="3200" dirty="0"/>
              <a:t>the</a:t>
            </a:r>
            <a:r>
              <a:rPr lang="en-US" sz="3200" b="1" dirty="0"/>
              <a:t> number </a:t>
            </a:r>
            <a:r>
              <a:rPr lang="en-US" sz="3200" dirty="0"/>
              <a:t>5?</a:t>
            </a:r>
          </a:p>
          <a:p>
            <a:r>
              <a:rPr lang="en-US" sz="3200" dirty="0"/>
              <a:t>Could there be other representations?</a:t>
            </a:r>
            <a:endParaRPr lang="en-US" sz="1800" dirty="0"/>
          </a:p>
        </p:txBody>
      </p:sp>
      <p:sp>
        <p:nvSpPr>
          <p:cNvPr id="5" name="TextBox 4"/>
          <p:cNvSpPr txBox="1">
            <a:spLocks noChangeArrowheads="1"/>
          </p:cNvSpPr>
          <p:nvPr/>
        </p:nvSpPr>
        <p:spPr bwMode="auto">
          <a:xfrm>
            <a:off x="533400" y="4906963"/>
            <a:ext cx="8153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9600" dirty="0"/>
              <a:t>0101</a:t>
            </a:r>
            <a:r>
              <a:rPr lang="en-US" sz="9600" baseline="-25000" dirty="0"/>
              <a:t>2</a:t>
            </a:r>
            <a:r>
              <a:rPr lang="en-US" sz="9600" dirty="0"/>
              <a:t>, </a:t>
            </a:r>
            <a:r>
              <a:rPr lang="en-US" sz="9600" b="1" dirty="0">
                <a:latin typeface="Times" charset="0"/>
                <a:cs typeface="Times" charset="0"/>
              </a:rPr>
              <a:t>V</a:t>
            </a:r>
            <a:r>
              <a:rPr lang="en-US" sz="9600" dirty="0"/>
              <a:t>, •••••</a:t>
            </a:r>
          </a:p>
        </p:txBody>
      </p:sp>
      <p:sp>
        <p:nvSpPr>
          <p:cNvPr id="6" name="TextBox 5"/>
          <p:cNvSpPr txBox="1">
            <a:spLocks noChangeArrowheads="1"/>
          </p:cNvSpPr>
          <p:nvPr/>
        </p:nvSpPr>
        <p:spPr bwMode="auto">
          <a:xfrm>
            <a:off x="533400" y="1219200"/>
            <a:ext cx="81534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a:t>What does this mean to you?</a:t>
            </a:r>
          </a:p>
          <a:p>
            <a:endParaRPr lang="en-US" sz="1800"/>
          </a:p>
          <a:p>
            <a:endParaRPr lang="en-US" sz="1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atin typeface="Arial" charset="0"/>
              </a:rPr>
              <a:t>Binary to Decimal Conversion</a:t>
            </a:r>
          </a:p>
        </p:txBody>
      </p:sp>
      <p:sp>
        <p:nvSpPr>
          <p:cNvPr id="35842" name="Rectangle 3"/>
          <p:cNvSpPr>
            <a:spLocks noGrp="1" noChangeArrowheads="1"/>
          </p:cNvSpPr>
          <p:nvPr>
            <p:ph type="body" idx="1"/>
          </p:nvPr>
        </p:nvSpPr>
        <p:spPr/>
        <p:txBody>
          <a:bodyPr/>
          <a:lstStyle/>
          <a:p>
            <a:pPr eaLnBrk="1" hangingPunct="1"/>
            <a:r>
              <a:rPr lang="en-US" dirty="0">
                <a:latin typeface="Arial" charset="0"/>
              </a:rPr>
              <a:t>Given a number in two's complement notation how do we convert it to decimal?</a:t>
            </a:r>
          </a:p>
          <a:p>
            <a:pPr eaLnBrk="1" hangingPunct="1"/>
            <a:endParaRPr lang="en-US" dirty="0">
              <a:latin typeface="Arial" charset="0"/>
            </a:endParaRPr>
          </a:p>
          <a:p>
            <a:pPr eaLnBrk="1" hangingPunct="1"/>
            <a:r>
              <a:rPr lang="en-US" dirty="0">
                <a:latin typeface="Arial" charset="0"/>
              </a:rPr>
              <a:t>Here’s a place to practice!</a:t>
            </a:r>
          </a:p>
          <a:p>
            <a:pPr lvl="1" eaLnBrk="1" hangingPunct="1"/>
            <a:r>
              <a:rPr lang="en-US" dirty="0">
                <a:latin typeface="Arial" charset="0"/>
                <a:hlinkClick r:id="rId2"/>
              </a:rPr>
              <a:t>http://games.penjee.com/binary-numbers-game/</a:t>
            </a:r>
            <a:endParaRPr lang="en-US" dirty="0">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ctrTitle"/>
          </p:nvPr>
        </p:nvSpPr>
        <p:spPr/>
        <p:txBody>
          <a:bodyPr/>
          <a:lstStyle/>
          <a:p>
            <a:pPr eaLnBrk="1" hangingPunct="1"/>
            <a:r>
              <a:rPr lang="en-US">
                <a:latin typeface="Arial" charset="0"/>
              </a:rPr>
              <a:t>Questions?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z="3200">
                <a:latin typeface="Arial" charset="0"/>
              </a:rPr>
              <a:t>Adding Bits</a:t>
            </a:r>
          </a:p>
        </p:txBody>
      </p:sp>
      <p:graphicFrame>
        <p:nvGraphicFramePr>
          <p:cNvPr id="4" name="Content Placeholder 3"/>
          <p:cNvGraphicFramePr>
            <a:graphicFrameLocks noGrp="1"/>
          </p:cNvGraphicFramePr>
          <p:nvPr>
            <p:ph idx="1"/>
          </p:nvPr>
        </p:nvGraphicFramePr>
        <p:xfrm>
          <a:off x="457200" y="1600200"/>
          <a:ext cx="8229600" cy="18542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370840">
                <a:tc>
                  <a:txBody>
                    <a:bodyPr/>
                    <a:lstStyle/>
                    <a:p>
                      <a:r>
                        <a:rPr lang="en-US" dirty="0"/>
                        <a:t>Inp</a:t>
                      </a:r>
                      <a:r>
                        <a:rPr lang="en-US" baseline="0" dirty="0"/>
                        <a:t>ut  </a:t>
                      </a:r>
                      <a:r>
                        <a:rPr lang="en-US" dirty="0"/>
                        <a:t>A</a:t>
                      </a:r>
                    </a:p>
                  </a:txBody>
                  <a:tcPr>
                    <a:solidFill>
                      <a:schemeClr val="accent1">
                        <a:lumMod val="50000"/>
                      </a:schemeClr>
                    </a:solidFill>
                  </a:tcPr>
                </a:tc>
                <a:tc>
                  <a:txBody>
                    <a:bodyPr/>
                    <a:lstStyle/>
                    <a:p>
                      <a:r>
                        <a:rPr lang="en-US" dirty="0"/>
                        <a:t>Input B</a:t>
                      </a:r>
                    </a:p>
                  </a:txBody>
                  <a:tcPr>
                    <a:solidFill>
                      <a:schemeClr val="accent1">
                        <a:lumMod val="50000"/>
                      </a:schemeClr>
                    </a:solidFill>
                  </a:tcPr>
                </a:tc>
                <a:tc>
                  <a:txBody>
                    <a:bodyPr/>
                    <a:lstStyle/>
                    <a:p>
                      <a:r>
                        <a:rPr lang="en-US" dirty="0"/>
                        <a:t>Output</a:t>
                      </a:r>
                      <a:r>
                        <a:rPr lang="en-US" baseline="0" dirty="0"/>
                        <a:t> Sum</a:t>
                      </a:r>
                      <a:endParaRPr lang="en-US" dirty="0"/>
                    </a:p>
                  </a:txBody>
                  <a:tcPr>
                    <a:solidFill>
                      <a:schemeClr val="accent1">
                        <a:lumMod val="50000"/>
                      </a:schemeClr>
                    </a:solidFill>
                  </a:tcPr>
                </a:tc>
                <a:tc>
                  <a:txBody>
                    <a:bodyPr/>
                    <a:lstStyle/>
                    <a:p>
                      <a:r>
                        <a:rPr lang="en-US" dirty="0"/>
                        <a:t>Output Carry</a:t>
                      </a:r>
                    </a:p>
                  </a:txBody>
                  <a:tcPr>
                    <a:solidFill>
                      <a:schemeClr val="accent1">
                        <a:lumMod val="50000"/>
                      </a:schemeClr>
                    </a:solidFill>
                  </a:tcPr>
                </a:tc>
                <a:extLst>
                  <a:ext uri="{0D108BD9-81ED-4DB2-BD59-A6C34878D82A}">
                    <a16:rowId xmlns:a16="http://schemas.microsoft.com/office/drawing/2014/main" xmlns="" val="10000"/>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xmlns="" val="10001"/>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3"/>
                  </a:ext>
                </a:extLst>
              </a:tr>
              <a:tr h="370840">
                <a:tc>
                  <a:txBody>
                    <a:bodyPr/>
                    <a:lstStyle/>
                    <a:p>
                      <a:r>
                        <a:rPr lang="en-US" dirty="0"/>
                        <a:t>1</a:t>
                      </a:r>
                    </a:p>
                  </a:txBody>
                  <a:tcPr/>
                </a:tc>
                <a:tc>
                  <a:txBody>
                    <a:bodyPr/>
                    <a:lstStyle/>
                    <a:p>
                      <a:r>
                        <a:rPr lang="en-US" dirty="0"/>
                        <a:t>1</a:t>
                      </a:r>
                    </a:p>
                  </a:txBody>
                  <a:tcPr/>
                </a:tc>
                <a:tc>
                  <a:txBody>
                    <a:bodyPr/>
                    <a:lstStyle/>
                    <a:p>
                      <a:r>
                        <a:rPr lang="en-US"/>
                        <a:t>0</a:t>
                      </a:r>
                      <a:endParaRPr lang="en-US" dirty="0"/>
                    </a:p>
                  </a:txBody>
                  <a:tcPr/>
                </a:tc>
                <a:tc>
                  <a:txBody>
                    <a:bodyPr/>
                    <a:lstStyle/>
                    <a:p>
                      <a:r>
                        <a:rPr lang="en-US" dirty="0"/>
                        <a:t>1</a:t>
                      </a:r>
                    </a:p>
                  </a:txBody>
                  <a:tcPr/>
                </a:tc>
                <a:extLst>
                  <a:ext uri="{0D108BD9-81ED-4DB2-BD59-A6C34878D82A}">
                    <a16:rowId xmlns:a16="http://schemas.microsoft.com/office/drawing/2014/main" xmlns="" val="10004"/>
                  </a:ext>
                </a:extLst>
              </a:tr>
            </a:tbl>
          </a:graphicData>
        </a:graphic>
      </p:graphicFrame>
      <p:sp>
        <p:nvSpPr>
          <p:cNvPr id="39970" name="TextBox 4"/>
          <p:cNvSpPr txBox="1">
            <a:spLocks noChangeArrowheads="1"/>
          </p:cNvSpPr>
          <p:nvPr/>
        </p:nvSpPr>
        <p:spPr bwMode="auto">
          <a:xfrm>
            <a:off x="533400" y="4114800"/>
            <a:ext cx="8153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a:t>In other words the output of bit addition is the sum to go in the same bit position and a carry to be added to the next higher bit position.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atin typeface="Arial" charset="0"/>
              </a:rPr>
              <a:t>Overflow</a:t>
            </a:r>
          </a:p>
        </p:txBody>
      </p:sp>
      <p:sp>
        <p:nvSpPr>
          <p:cNvPr id="40962" name="Rectangle 3"/>
          <p:cNvSpPr>
            <a:spLocks noGrp="1" noChangeArrowheads="1"/>
          </p:cNvSpPr>
          <p:nvPr>
            <p:ph type="body" idx="1"/>
          </p:nvPr>
        </p:nvSpPr>
        <p:spPr/>
        <p:txBody>
          <a:bodyPr/>
          <a:lstStyle/>
          <a:p>
            <a:pPr eaLnBrk="1" hangingPunct="1"/>
            <a:r>
              <a:rPr lang="en-US" dirty="0">
                <a:latin typeface="Arial" charset="0"/>
              </a:rPr>
              <a:t>Check carry in and out of the leading digit</a:t>
            </a:r>
          </a:p>
          <a:p>
            <a:pPr eaLnBrk="1" hangingPunct="1"/>
            <a:r>
              <a:rPr lang="en-US" dirty="0">
                <a:latin typeface="Arial" charset="0"/>
              </a:rPr>
              <a:t>Add two numbers; we have problems if</a:t>
            </a:r>
          </a:p>
          <a:p>
            <a:pPr lvl="1" eaLnBrk="1" hangingPunct="1"/>
            <a:r>
              <a:rPr lang="en-US" dirty="0">
                <a:latin typeface="Arial" charset="0"/>
              </a:rPr>
              <a:t>We get a carry into the sign bit but no carry out</a:t>
            </a:r>
          </a:p>
          <a:p>
            <a:pPr lvl="1" eaLnBrk="1" hangingPunct="1"/>
            <a:r>
              <a:rPr lang="en-US" dirty="0">
                <a:latin typeface="Arial" charset="0"/>
              </a:rPr>
              <a:t>We get a carry out of the sign bit but no carry in</a:t>
            </a:r>
          </a:p>
          <a:p>
            <a:pPr eaLnBrk="1" hangingPunct="1"/>
            <a:r>
              <a:rPr lang="en-US" dirty="0">
                <a:latin typeface="Arial" charset="0"/>
              </a:rPr>
              <a:t>If we add a positive and a negative number we won't have a problem</a:t>
            </a:r>
          </a:p>
          <a:p>
            <a:pPr eaLnBrk="1" hangingPunct="1"/>
            <a:r>
              <a:rPr lang="en-US" dirty="0">
                <a:latin typeface="Arial" charset="0"/>
              </a:rPr>
              <a:t>Assume 4 bit numbers (+7 : -8)</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atin typeface="Arial" charset="0"/>
              </a:rPr>
              <a:t>Overflow</a:t>
            </a:r>
          </a:p>
        </p:txBody>
      </p:sp>
      <p:sp>
        <p:nvSpPr>
          <p:cNvPr id="41986" name="Rectangle 3"/>
          <p:cNvSpPr>
            <a:spLocks noGrp="1" noChangeArrowheads="1"/>
          </p:cNvSpPr>
          <p:nvPr>
            <p:ph type="body" idx="1"/>
          </p:nvPr>
        </p:nvSpPr>
        <p:spPr>
          <a:xfrm>
            <a:off x="457200" y="1600200"/>
            <a:ext cx="8229600" cy="3505200"/>
          </a:xfrm>
        </p:spPr>
        <p:txBody>
          <a:bodyPr/>
          <a:lstStyle/>
          <a:p>
            <a:pPr eaLnBrk="1" hangingPunct="1"/>
            <a:r>
              <a:rPr lang="en-US" dirty="0">
                <a:latin typeface="Arial" charset="0"/>
              </a:rPr>
              <a:t>If we add two positive numbers and we get a carry into the sign bit we have a problem</a:t>
            </a:r>
          </a:p>
          <a:p>
            <a:pPr eaLnBrk="1" hangingPunct="1">
              <a:buFontTx/>
              <a:buNone/>
            </a:pPr>
            <a:endParaRPr lang="en-US" b="1" dirty="0">
              <a:latin typeface="Courier New" charset="0"/>
            </a:endParaRPr>
          </a:p>
          <a:p>
            <a:pPr eaLnBrk="1" hangingPunct="1">
              <a:buFontTx/>
              <a:buNone/>
            </a:pPr>
            <a:r>
              <a:rPr lang="en-US" b="1" dirty="0">
                <a:latin typeface="Courier New" charset="0"/>
              </a:rPr>
              <a:t>  3     </a:t>
            </a:r>
            <a:r>
              <a:rPr lang="en-US" b="1" dirty="0">
                <a:solidFill>
                  <a:srgbClr val="FF0000"/>
                </a:solidFill>
                <a:latin typeface="Courier New" charset="0"/>
              </a:rPr>
              <a:t>0</a:t>
            </a:r>
            <a:r>
              <a:rPr lang="en-US" b="1" dirty="0">
                <a:latin typeface="Courier New" charset="0"/>
              </a:rPr>
              <a:t>011       4   0100</a:t>
            </a:r>
          </a:p>
          <a:p>
            <a:pPr eaLnBrk="1" hangingPunct="1">
              <a:buFontTx/>
              <a:buNone/>
            </a:pPr>
            <a:r>
              <a:rPr lang="en-US" b="1" dirty="0">
                <a:latin typeface="Courier New" charset="0"/>
              </a:rPr>
              <a:t>  3     </a:t>
            </a:r>
            <a:r>
              <a:rPr lang="en-US" b="1" dirty="0">
                <a:solidFill>
                  <a:srgbClr val="FF0000"/>
                </a:solidFill>
                <a:latin typeface="Courier New" charset="0"/>
              </a:rPr>
              <a:t>0</a:t>
            </a:r>
            <a:r>
              <a:rPr lang="en-US" b="1" dirty="0">
                <a:latin typeface="Courier New" charset="0"/>
              </a:rPr>
              <a:t>011       4   0100</a:t>
            </a:r>
          </a:p>
          <a:p>
            <a:pPr eaLnBrk="1" hangingPunct="1">
              <a:buFontTx/>
              <a:buNone/>
            </a:pPr>
            <a:r>
              <a:rPr lang="en-US" b="1" dirty="0">
                <a:latin typeface="Courier New" charset="0"/>
              </a:rPr>
              <a:t>  6     </a:t>
            </a:r>
            <a:r>
              <a:rPr lang="en-US" b="1" dirty="0">
                <a:solidFill>
                  <a:srgbClr val="FF0000"/>
                </a:solidFill>
                <a:latin typeface="Courier New" charset="0"/>
              </a:rPr>
              <a:t>0</a:t>
            </a:r>
            <a:r>
              <a:rPr lang="en-US" b="1" dirty="0">
                <a:latin typeface="Courier New" charset="0"/>
              </a:rPr>
              <a:t>110       8   1000</a:t>
            </a:r>
          </a:p>
        </p:txBody>
      </p:sp>
      <p:sp>
        <p:nvSpPr>
          <p:cNvPr id="41987" name="Line 4"/>
          <p:cNvSpPr>
            <a:spLocks noChangeShapeType="1"/>
          </p:cNvSpPr>
          <p:nvPr/>
        </p:nvSpPr>
        <p:spPr bwMode="auto">
          <a:xfrm>
            <a:off x="2362200" y="44196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8" name="Line 5"/>
          <p:cNvSpPr>
            <a:spLocks noChangeShapeType="1"/>
          </p:cNvSpPr>
          <p:nvPr/>
        </p:nvSpPr>
        <p:spPr bwMode="auto">
          <a:xfrm>
            <a:off x="6019800" y="44196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9" name="Line 6"/>
          <p:cNvSpPr>
            <a:spLocks noChangeShapeType="1"/>
          </p:cNvSpPr>
          <p:nvPr/>
        </p:nvSpPr>
        <p:spPr bwMode="auto">
          <a:xfrm>
            <a:off x="762000" y="44196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0" name="Line 7"/>
          <p:cNvSpPr>
            <a:spLocks noChangeShapeType="1"/>
          </p:cNvSpPr>
          <p:nvPr/>
        </p:nvSpPr>
        <p:spPr bwMode="auto">
          <a:xfrm>
            <a:off x="4953000" y="44196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1" name="Text Box 8"/>
          <p:cNvSpPr txBox="1">
            <a:spLocks noChangeArrowheads="1"/>
          </p:cNvSpPr>
          <p:nvPr/>
        </p:nvSpPr>
        <p:spPr bwMode="auto">
          <a:xfrm>
            <a:off x="2362200"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carry in 0</a:t>
            </a:r>
          </a:p>
          <a:p>
            <a:pPr eaLnBrk="1" hangingPunct="1"/>
            <a:r>
              <a:rPr lang="en-US" sz="1800" dirty="0"/>
              <a:t>carry out 0</a:t>
            </a:r>
          </a:p>
        </p:txBody>
      </p:sp>
      <p:sp>
        <p:nvSpPr>
          <p:cNvPr id="41992" name="Text Box 9"/>
          <p:cNvSpPr txBox="1">
            <a:spLocks noChangeArrowheads="1"/>
          </p:cNvSpPr>
          <p:nvPr/>
        </p:nvSpPr>
        <p:spPr bwMode="auto">
          <a:xfrm>
            <a:off x="6042025"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carry in 1</a:t>
            </a:r>
          </a:p>
          <a:p>
            <a:pPr eaLnBrk="1" hangingPunct="1"/>
            <a:r>
              <a:rPr lang="en-US" sz="1800"/>
              <a:t>carry out 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animBg="1"/>
      <p:bldP spid="4199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Arial" charset="0"/>
              </a:rPr>
              <a:t>Overflow</a:t>
            </a:r>
          </a:p>
        </p:txBody>
      </p:sp>
      <p:sp>
        <p:nvSpPr>
          <p:cNvPr id="43010" name="Rectangle 3"/>
          <p:cNvSpPr>
            <a:spLocks noGrp="1" noChangeArrowheads="1"/>
          </p:cNvSpPr>
          <p:nvPr>
            <p:ph type="body" idx="1"/>
          </p:nvPr>
        </p:nvSpPr>
        <p:spPr/>
        <p:txBody>
          <a:bodyPr/>
          <a:lstStyle/>
          <a:p>
            <a:pPr eaLnBrk="1" hangingPunct="1"/>
            <a:r>
              <a:rPr lang="en-US" dirty="0">
                <a:latin typeface="Arial" charset="0"/>
              </a:rPr>
              <a:t>If we add two negative numbers and we don’t get a carries into and out of the sign bit we have a problem</a:t>
            </a:r>
          </a:p>
          <a:p>
            <a:pPr eaLnBrk="1" hangingPunct="1">
              <a:buFontTx/>
              <a:buNone/>
            </a:pPr>
            <a:r>
              <a:rPr lang="en-US" b="1" dirty="0">
                <a:latin typeface="Courier New" charset="0"/>
              </a:rPr>
              <a:t>  -5    1011      -4   </a:t>
            </a:r>
            <a:r>
              <a:rPr lang="en-US" b="1" dirty="0">
                <a:solidFill>
                  <a:srgbClr val="FF0000"/>
                </a:solidFill>
                <a:latin typeface="Courier New" charset="0"/>
              </a:rPr>
              <a:t>1</a:t>
            </a:r>
            <a:r>
              <a:rPr lang="en-US" b="1" dirty="0">
                <a:latin typeface="Courier New" charset="0"/>
              </a:rPr>
              <a:t>100</a:t>
            </a:r>
          </a:p>
          <a:p>
            <a:pPr eaLnBrk="1" hangingPunct="1">
              <a:buFontTx/>
              <a:buNone/>
            </a:pPr>
            <a:r>
              <a:rPr lang="en-US" b="1" dirty="0">
                <a:latin typeface="Courier New" charset="0"/>
              </a:rPr>
              <a:t>  -3    1101      -5   </a:t>
            </a:r>
            <a:r>
              <a:rPr lang="en-US" b="1" dirty="0">
                <a:solidFill>
                  <a:srgbClr val="FF0000"/>
                </a:solidFill>
                <a:latin typeface="Courier New" charset="0"/>
              </a:rPr>
              <a:t>1</a:t>
            </a:r>
            <a:r>
              <a:rPr lang="en-US" b="1" dirty="0">
                <a:latin typeface="Courier New" charset="0"/>
              </a:rPr>
              <a:t>011</a:t>
            </a:r>
          </a:p>
          <a:p>
            <a:pPr eaLnBrk="1" hangingPunct="1">
              <a:buFontTx/>
              <a:buNone/>
            </a:pPr>
            <a:r>
              <a:rPr lang="en-US" b="1" dirty="0">
                <a:latin typeface="Courier New" charset="0"/>
              </a:rPr>
              <a:t>  -8   11000      -9  1</a:t>
            </a:r>
            <a:r>
              <a:rPr lang="en-US" b="1" dirty="0">
                <a:solidFill>
                  <a:srgbClr val="FF0000"/>
                </a:solidFill>
                <a:latin typeface="Courier New" charset="0"/>
              </a:rPr>
              <a:t>0</a:t>
            </a:r>
            <a:r>
              <a:rPr lang="en-US" b="1" dirty="0">
                <a:latin typeface="Courier New" charset="0"/>
              </a:rPr>
              <a:t>111</a:t>
            </a:r>
          </a:p>
        </p:txBody>
      </p:sp>
      <p:sp>
        <p:nvSpPr>
          <p:cNvPr id="43011" name="Line 4"/>
          <p:cNvSpPr>
            <a:spLocks noChangeShapeType="1"/>
          </p:cNvSpPr>
          <p:nvPr/>
        </p:nvSpPr>
        <p:spPr bwMode="auto">
          <a:xfrm>
            <a:off x="2286000" y="43434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2" name="Line 5"/>
          <p:cNvSpPr>
            <a:spLocks noChangeShapeType="1"/>
          </p:cNvSpPr>
          <p:nvPr/>
        </p:nvSpPr>
        <p:spPr bwMode="auto">
          <a:xfrm>
            <a:off x="6019800" y="43434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3" name="Line 6"/>
          <p:cNvSpPr>
            <a:spLocks noChangeShapeType="1"/>
          </p:cNvSpPr>
          <p:nvPr/>
        </p:nvSpPr>
        <p:spPr bwMode="auto">
          <a:xfrm>
            <a:off x="914400" y="43434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7"/>
          <p:cNvSpPr>
            <a:spLocks noChangeShapeType="1"/>
          </p:cNvSpPr>
          <p:nvPr/>
        </p:nvSpPr>
        <p:spPr bwMode="auto">
          <a:xfrm>
            <a:off x="4953000" y="43434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Text Box 8"/>
          <p:cNvSpPr txBox="1">
            <a:spLocks noChangeArrowheads="1"/>
          </p:cNvSpPr>
          <p:nvPr/>
        </p:nvSpPr>
        <p:spPr bwMode="auto">
          <a:xfrm>
            <a:off x="2362200"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carry in 1</a:t>
            </a:r>
          </a:p>
          <a:p>
            <a:pPr eaLnBrk="1" hangingPunct="1"/>
            <a:r>
              <a:rPr lang="en-US" sz="1800" dirty="0"/>
              <a:t>carry out 1</a:t>
            </a:r>
          </a:p>
        </p:txBody>
      </p:sp>
      <p:sp>
        <p:nvSpPr>
          <p:cNvPr id="43016" name="Text Box 9"/>
          <p:cNvSpPr txBox="1">
            <a:spLocks noChangeArrowheads="1"/>
          </p:cNvSpPr>
          <p:nvPr/>
        </p:nvSpPr>
        <p:spPr bwMode="auto">
          <a:xfrm>
            <a:off x="6042025"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carry in 0</a:t>
            </a:r>
          </a:p>
          <a:p>
            <a:pPr eaLnBrk="1" hangingPunct="1"/>
            <a:r>
              <a:rPr lang="en-US" sz="1800"/>
              <a:t>carry out 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nimBg="1"/>
      <p:bldP spid="430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atin typeface="Arial" charset="0"/>
              </a:rPr>
              <a:t>Overflow</a:t>
            </a:r>
          </a:p>
        </p:txBody>
      </p:sp>
      <p:sp>
        <p:nvSpPr>
          <p:cNvPr id="44034" name="Rectangle 3"/>
          <p:cNvSpPr>
            <a:spLocks noGrp="1" noChangeArrowheads="1"/>
          </p:cNvSpPr>
          <p:nvPr>
            <p:ph type="body" idx="1"/>
          </p:nvPr>
        </p:nvSpPr>
        <p:spPr/>
        <p:txBody>
          <a:bodyPr/>
          <a:lstStyle/>
          <a:p>
            <a:pPr eaLnBrk="1" hangingPunct="1"/>
            <a:r>
              <a:rPr lang="en-US" dirty="0">
                <a:latin typeface="Arial" charset="0"/>
              </a:rPr>
              <a:t>If we add a positive and a negative number we won't have a problem</a:t>
            </a:r>
          </a:p>
          <a:p>
            <a:pPr eaLnBrk="1" hangingPunct="1"/>
            <a:endParaRPr lang="en-US" dirty="0">
              <a:latin typeface="Arial" charset="0"/>
            </a:endParaRPr>
          </a:p>
          <a:p>
            <a:pPr eaLnBrk="1" hangingPunct="1">
              <a:buFontTx/>
              <a:buNone/>
            </a:pPr>
            <a:r>
              <a:rPr lang="en-US" b="1" dirty="0">
                <a:latin typeface="Courier New" charset="0"/>
              </a:rPr>
              <a:t>   5    0101      -4   1100</a:t>
            </a:r>
          </a:p>
          <a:p>
            <a:pPr eaLnBrk="1" hangingPunct="1">
              <a:buFontTx/>
              <a:buNone/>
            </a:pPr>
            <a:r>
              <a:rPr lang="en-US" b="1" dirty="0">
                <a:latin typeface="Courier New" charset="0"/>
              </a:rPr>
              <a:t>  -3    1101       5   0101</a:t>
            </a:r>
          </a:p>
          <a:p>
            <a:pPr eaLnBrk="1" hangingPunct="1">
              <a:buFontTx/>
              <a:buNone/>
            </a:pPr>
            <a:r>
              <a:rPr lang="en-US" b="1" dirty="0">
                <a:latin typeface="Courier New" charset="0"/>
              </a:rPr>
              <a:t>   2   10010       1  10001</a:t>
            </a:r>
          </a:p>
          <a:p>
            <a:pPr eaLnBrk="1" hangingPunct="1"/>
            <a:endParaRPr lang="en-US" dirty="0">
              <a:latin typeface="Arial" charset="0"/>
            </a:endParaRPr>
          </a:p>
        </p:txBody>
      </p:sp>
      <p:sp>
        <p:nvSpPr>
          <p:cNvPr id="44035" name="Line 4"/>
          <p:cNvSpPr>
            <a:spLocks noChangeShapeType="1"/>
          </p:cNvSpPr>
          <p:nvPr/>
        </p:nvSpPr>
        <p:spPr bwMode="auto">
          <a:xfrm>
            <a:off x="2286000" y="44196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6" name="Line 5"/>
          <p:cNvSpPr>
            <a:spLocks noChangeShapeType="1"/>
          </p:cNvSpPr>
          <p:nvPr/>
        </p:nvSpPr>
        <p:spPr bwMode="auto">
          <a:xfrm>
            <a:off x="6019800" y="4419600"/>
            <a:ext cx="1143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7" name="Line 6"/>
          <p:cNvSpPr>
            <a:spLocks noChangeShapeType="1"/>
          </p:cNvSpPr>
          <p:nvPr/>
        </p:nvSpPr>
        <p:spPr bwMode="auto">
          <a:xfrm>
            <a:off x="914400" y="44196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8" name="Line 7"/>
          <p:cNvSpPr>
            <a:spLocks noChangeShapeType="1"/>
          </p:cNvSpPr>
          <p:nvPr/>
        </p:nvSpPr>
        <p:spPr bwMode="auto">
          <a:xfrm>
            <a:off x="4953000" y="44196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9" name="Text Box 8"/>
          <p:cNvSpPr txBox="1">
            <a:spLocks noChangeArrowheads="1"/>
          </p:cNvSpPr>
          <p:nvPr/>
        </p:nvSpPr>
        <p:spPr bwMode="auto">
          <a:xfrm>
            <a:off x="2362200"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carry in 1</a:t>
            </a:r>
          </a:p>
          <a:p>
            <a:pPr eaLnBrk="1" hangingPunct="1"/>
            <a:r>
              <a:rPr lang="en-US" sz="1800" dirty="0"/>
              <a:t>carry out 1</a:t>
            </a:r>
          </a:p>
        </p:txBody>
      </p:sp>
      <p:sp>
        <p:nvSpPr>
          <p:cNvPr id="44040" name="Text Box 9"/>
          <p:cNvSpPr txBox="1">
            <a:spLocks noChangeArrowheads="1"/>
          </p:cNvSpPr>
          <p:nvPr/>
        </p:nvSpPr>
        <p:spPr bwMode="auto">
          <a:xfrm>
            <a:off x="6042025" y="5181600"/>
            <a:ext cx="127317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carry in 1</a:t>
            </a:r>
          </a:p>
          <a:p>
            <a:pPr eaLnBrk="1" hangingPunct="1"/>
            <a:r>
              <a:rPr lang="en-US" sz="1800" dirty="0"/>
              <a:t>carry out 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atin typeface="Arial" charset="0"/>
              </a:rPr>
              <a:t>Sign Extension</a:t>
            </a:r>
          </a:p>
        </p:txBody>
      </p:sp>
      <p:sp>
        <p:nvSpPr>
          <p:cNvPr id="45058" name="Rectangle 3"/>
          <p:cNvSpPr>
            <a:spLocks noGrp="1" noChangeArrowheads="1"/>
          </p:cNvSpPr>
          <p:nvPr>
            <p:ph type="body" idx="1"/>
          </p:nvPr>
        </p:nvSpPr>
        <p:spPr/>
        <p:txBody>
          <a:bodyPr/>
          <a:lstStyle/>
          <a:p>
            <a:pPr eaLnBrk="1" hangingPunct="1"/>
            <a:r>
              <a:rPr lang="en-US">
                <a:latin typeface="Arial" charset="0"/>
              </a:rPr>
              <a:t>Suppose we have a number which is stored in an four bit register</a:t>
            </a:r>
          </a:p>
          <a:p>
            <a:pPr eaLnBrk="1" hangingPunct="1"/>
            <a:r>
              <a:rPr lang="en-US">
                <a:latin typeface="Arial" charset="0"/>
              </a:rPr>
              <a:t>We wish to add this number to a number stored in a eight bit register</a:t>
            </a:r>
          </a:p>
          <a:p>
            <a:pPr eaLnBrk="1" hangingPunct="1"/>
            <a:r>
              <a:rPr lang="en-US">
                <a:latin typeface="Arial" charset="0"/>
              </a:rPr>
              <a:t>We have a device which will do the addition and it is designed to add two 8 bit numbers</a:t>
            </a:r>
          </a:p>
          <a:p>
            <a:pPr eaLnBrk="1" hangingPunct="1"/>
            <a:r>
              <a:rPr lang="en-US">
                <a:latin typeface="Arial" charset="0"/>
              </a:rPr>
              <a:t>What issues do we need to deal with?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Arial" charset="0"/>
              </a:rPr>
              <a:t>Example</a:t>
            </a:r>
          </a:p>
        </p:txBody>
      </p:sp>
      <p:sp>
        <p:nvSpPr>
          <p:cNvPr id="46082" name="Rectangle 3"/>
          <p:cNvSpPr>
            <a:spLocks noGrp="1" noChangeArrowheads="1"/>
          </p:cNvSpPr>
          <p:nvPr>
            <p:ph type="body" idx="1"/>
          </p:nvPr>
        </p:nvSpPr>
        <p:spPr/>
        <p:txBody>
          <a:bodyPr/>
          <a:lstStyle/>
          <a:p>
            <a:pPr eaLnBrk="1" hangingPunct="1"/>
            <a:r>
              <a:rPr lang="en-US">
                <a:latin typeface="Arial" charset="0"/>
              </a:rPr>
              <a:t>Add 3 and 64 (0011 and 01000000)</a:t>
            </a:r>
          </a:p>
          <a:p>
            <a:pPr eaLnBrk="1" hangingPunct="1"/>
            <a:endParaRPr lang="en-US">
              <a:latin typeface="Arial" charset="0"/>
            </a:endParaRPr>
          </a:p>
          <a:p>
            <a:pPr eaLnBrk="1" hangingPunct="1"/>
            <a:endParaRPr lang="en-US">
              <a:latin typeface="Arial" charset="0"/>
            </a:endParaRPr>
          </a:p>
          <a:p>
            <a:pPr eaLnBrk="1" hangingPunct="1"/>
            <a:endParaRPr lang="en-US">
              <a:latin typeface="Arial" charset="0"/>
            </a:endParaRPr>
          </a:p>
          <a:p>
            <a:pPr eaLnBrk="1" hangingPunct="1"/>
            <a:r>
              <a:rPr lang="en-US">
                <a:latin typeface="Arial" charset="0"/>
              </a:rPr>
              <a:t>Add -3 and 64 (1101 and 01000000)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atin typeface="Arial" charset="0"/>
              </a:rPr>
              <a:t>Sign Extension</a:t>
            </a:r>
          </a:p>
        </p:txBody>
      </p:sp>
      <p:sp>
        <p:nvSpPr>
          <p:cNvPr id="47106" name="Content Placeholder 2"/>
          <p:cNvSpPr>
            <a:spLocks noGrp="1"/>
          </p:cNvSpPr>
          <p:nvPr>
            <p:ph idx="1"/>
          </p:nvPr>
        </p:nvSpPr>
        <p:spPr/>
        <p:txBody>
          <a:bodyPr/>
          <a:lstStyle/>
          <a:p>
            <a:r>
              <a:rPr lang="en-US">
                <a:latin typeface="Arial" charset="0"/>
              </a:rPr>
              <a:t>To add bits to the left of a two’s complement number (i.e. make the number of bits bigger while representing the same numeric value)…</a:t>
            </a:r>
          </a:p>
          <a:p>
            <a:r>
              <a:rPr lang="en-US">
                <a:latin typeface="Arial" charset="0"/>
              </a:rPr>
              <a:t>Fill the new bits on the left with the value of the sign bit!</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pPr eaLnBrk="1" hangingPunct="1"/>
            <a:r>
              <a:rPr lang="en-US">
                <a:latin typeface="Arial" charset="0"/>
              </a:rPr>
              <a:t>Datatypes</a:t>
            </a:r>
          </a:p>
        </p:txBody>
      </p:sp>
      <p:sp>
        <p:nvSpPr>
          <p:cNvPr id="5122" name="Rectangle 3"/>
          <p:cNvSpPr>
            <a:spLocks noGrp="1" noChangeArrowheads="1"/>
          </p:cNvSpPr>
          <p:nvPr>
            <p:ph type="body" idx="1"/>
          </p:nvPr>
        </p:nvSpPr>
        <p:spPr/>
        <p:txBody>
          <a:bodyPr/>
          <a:lstStyle/>
          <a:p>
            <a:pPr eaLnBrk="1" hangingPunct="1"/>
            <a:r>
              <a:rPr lang="en-US" sz="2400" dirty="0">
                <a:latin typeface="Arial" charset="0"/>
              </a:rPr>
              <a:t>A set of values from which a variable, constant, function, or other expression may take its value. A type is a classification of data that tells the compiler or interpreter how the programmer intends to use it. For example, the process and result of adding two variables differs greatly according to whether they are integers, floating point numbers, or strings.</a:t>
            </a:r>
          </a:p>
          <a:p>
            <a:pPr marL="0" indent="0" eaLnBrk="1" hangingPunct="1">
              <a:buNone/>
            </a:pPr>
            <a:endParaRPr lang="en-US" sz="2400" dirty="0">
              <a:latin typeface="Arial" charset="0"/>
            </a:endParaRPr>
          </a:p>
          <a:p>
            <a:pPr eaLnBrk="1" hangingPunct="1"/>
            <a:r>
              <a:rPr lang="en-US" sz="2400" dirty="0" err="1">
                <a:latin typeface="Arial" charset="0"/>
              </a:rPr>
              <a:t>Patt</a:t>
            </a:r>
            <a:r>
              <a:rPr lang="en-US" sz="2400" dirty="0">
                <a:latin typeface="Arial" charset="0"/>
              </a:rPr>
              <a:t>: "We say a particular representation is a </a:t>
            </a:r>
            <a:r>
              <a:rPr lang="en-US" sz="2400" dirty="0" err="1">
                <a:latin typeface="Arial" charset="0"/>
              </a:rPr>
              <a:t>datatype</a:t>
            </a:r>
            <a:r>
              <a:rPr lang="en-US" sz="2400" dirty="0">
                <a:latin typeface="Arial" charset="0"/>
              </a:rPr>
              <a:t> if there are operations in the computer that can operate on information that is encoded in that representation."</a:t>
            </a:r>
          </a:p>
        </p:txBody>
      </p:sp>
    </p:spTree>
    <p:extLst>
      <p:ext uri="{BB962C8B-B14F-4D97-AF65-F5344CB8AC3E}">
        <p14:creationId xmlns:p14="http://schemas.microsoft.com/office/powerpoint/2010/main" val="3356793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normAutofit fontScale="90000"/>
          </a:bodyPr>
          <a:lstStyle/>
          <a:p>
            <a:pPr eaLnBrk="1" hangingPunct="1"/>
            <a:r>
              <a:rPr lang="en-US" dirty="0">
                <a:latin typeface="Arial" charset="0"/>
              </a:rPr>
              <a:t>What happens when we add a number to itself?</a:t>
            </a:r>
          </a:p>
        </p:txBody>
      </p:sp>
      <p:sp>
        <p:nvSpPr>
          <p:cNvPr id="2" name="TextBox 1"/>
          <p:cNvSpPr txBox="1"/>
          <p:nvPr/>
        </p:nvSpPr>
        <p:spPr>
          <a:xfrm>
            <a:off x="1066800" y="2209800"/>
            <a:ext cx="1600200" cy="1200329"/>
          </a:xfrm>
          <a:prstGeom prst="rect">
            <a:avLst/>
          </a:prstGeom>
          <a:noFill/>
        </p:spPr>
        <p:txBody>
          <a:bodyPr wrap="square" rtlCol="0">
            <a:spAutoFit/>
          </a:bodyPr>
          <a:lstStyle/>
          <a:p>
            <a:r>
              <a:rPr lang="en-US" dirty="0">
                <a:latin typeface="Courier"/>
                <a:cs typeface="Courier"/>
              </a:rPr>
              <a:t>00010000</a:t>
            </a:r>
          </a:p>
          <a:p>
            <a:r>
              <a:rPr lang="en-US" dirty="0">
                <a:latin typeface="Courier"/>
                <a:cs typeface="Courier"/>
              </a:rPr>
              <a:t>00010000</a:t>
            </a:r>
          </a:p>
          <a:p>
            <a:r>
              <a:rPr lang="en-US" dirty="0">
                <a:latin typeface="Courier"/>
                <a:cs typeface="Courier"/>
              </a:rPr>
              <a:t>--------</a:t>
            </a:r>
          </a:p>
          <a:p>
            <a:r>
              <a:rPr lang="en-US" dirty="0">
                <a:latin typeface="Courier"/>
                <a:cs typeface="Courier"/>
              </a:rPr>
              <a:t>00100000</a:t>
            </a:r>
          </a:p>
        </p:txBody>
      </p:sp>
      <p:sp>
        <p:nvSpPr>
          <p:cNvPr id="4" name="TextBox 3"/>
          <p:cNvSpPr txBox="1"/>
          <p:nvPr/>
        </p:nvSpPr>
        <p:spPr>
          <a:xfrm>
            <a:off x="2971800" y="2209800"/>
            <a:ext cx="1600200" cy="1200329"/>
          </a:xfrm>
          <a:prstGeom prst="rect">
            <a:avLst/>
          </a:prstGeom>
          <a:noFill/>
        </p:spPr>
        <p:txBody>
          <a:bodyPr wrap="square" rtlCol="0">
            <a:spAutoFit/>
          </a:bodyPr>
          <a:lstStyle/>
          <a:p>
            <a:r>
              <a:rPr lang="en-US" dirty="0">
                <a:latin typeface="Courier"/>
                <a:cs typeface="Courier"/>
              </a:rPr>
              <a:t>00011111</a:t>
            </a:r>
          </a:p>
          <a:p>
            <a:r>
              <a:rPr lang="en-US" dirty="0">
                <a:latin typeface="Courier"/>
                <a:cs typeface="Courier"/>
              </a:rPr>
              <a:t>00011111</a:t>
            </a:r>
          </a:p>
          <a:p>
            <a:r>
              <a:rPr lang="en-US" dirty="0">
                <a:latin typeface="Courier"/>
                <a:cs typeface="Courier"/>
              </a:rPr>
              <a:t>--------</a:t>
            </a:r>
          </a:p>
          <a:p>
            <a:r>
              <a:rPr lang="en-US" dirty="0">
                <a:latin typeface="Courier"/>
                <a:cs typeface="Courier"/>
              </a:rPr>
              <a:t>00111110</a:t>
            </a:r>
          </a:p>
        </p:txBody>
      </p:sp>
      <p:sp>
        <p:nvSpPr>
          <p:cNvPr id="5" name="TextBox 4"/>
          <p:cNvSpPr txBox="1"/>
          <p:nvPr/>
        </p:nvSpPr>
        <p:spPr>
          <a:xfrm>
            <a:off x="4876800" y="2209800"/>
            <a:ext cx="1600200" cy="1200329"/>
          </a:xfrm>
          <a:prstGeom prst="rect">
            <a:avLst/>
          </a:prstGeom>
          <a:noFill/>
        </p:spPr>
        <p:txBody>
          <a:bodyPr wrap="square" rtlCol="0">
            <a:spAutoFit/>
          </a:bodyPr>
          <a:lstStyle/>
          <a:p>
            <a:r>
              <a:rPr lang="en-US" dirty="0">
                <a:latin typeface="Courier"/>
                <a:cs typeface="Courier"/>
              </a:rPr>
              <a:t>00010001</a:t>
            </a:r>
          </a:p>
          <a:p>
            <a:r>
              <a:rPr lang="en-US" dirty="0">
                <a:latin typeface="Courier"/>
                <a:cs typeface="Courier"/>
              </a:rPr>
              <a:t>00010001</a:t>
            </a:r>
          </a:p>
          <a:p>
            <a:r>
              <a:rPr lang="en-US" dirty="0">
                <a:latin typeface="Courier"/>
                <a:cs typeface="Courier"/>
              </a:rPr>
              <a:t>--------</a:t>
            </a:r>
          </a:p>
          <a:p>
            <a:r>
              <a:rPr lang="en-US" dirty="0">
                <a:latin typeface="Courier"/>
                <a:cs typeface="Courier"/>
              </a:rPr>
              <a:t>00100010</a:t>
            </a:r>
          </a:p>
        </p:txBody>
      </p:sp>
      <p:sp>
        <p:nvSpPr>
          <p:cNvPr id="6" name="TextBox 5"/>
          <p:cNvSpPr txBox="1"/>
          <p:nvPr/>
        </p:nvSpPr>
        <p:spPr>
          <a:xfrm>
            <a:off x="6781800" y="2209800"/>
            <a:ext cx="1600200" cy="1200329"/>
          </a:xfrm>
          <a:prstGeom prst="rect">
            <a:avLst/>
          </a:prstGeom>
          <a:noFill/>
        </p:spPr>
        <p:txBody>
          <a:bodyPr wrap="square" rtlCol="0">
            <a:spAutoFit/>
          </a:bodyPr>
          <a:lstStyle/>
          <a:p>
            <a:r>
              <a:rPr lang="en-US" dirty="0">
                <a:latin typeface="Courier"/>
                <a:cs typeface="Courier"/>
              </a:rPr>
              <a:t>00000101</a:t>
            </a:r>
          </a:p>
          <a:p>
            <a:r>
              <a:rPr lang="en-US" dirty="0">
                <a:latin typeface="Courier"/>
                <a:cs typeface="Courier"/>
              </a:rPr>
              <a:t>00000101</a:t>
            </a:r>
          </a:p>
          <a:p>
            <a:r>
              <a:rPr lang="en-US" dirty="0">
                <a:latin typeface="Courier"/>
                <a:cs typeface="Courier"/>
              </a:rPr>
              <a:t>--------</a:t>
            </a:r>
          </a:p>
          <a:p>
            <a:r>
              <a:rPr lang="en-US" dirty="0">
                <a:latin typeface="Courier"/>
                <a:cs typeface="Courier"/>
              </a:rPr>
              <a:t>00001010</a:t>
            </a:r>
          </a:p>
        </p:txBody>
      </p:sp>
      <p:sp>
        <p:nvSpPr>
          <p:cNvPr id="7" name="TextBox 6"/>
          <p:cNvSpPr txBox="1"/>
          <p:nvPr/>
        </p:nvSpPr>
        <p:spPr>
          <a:xfrm>
            <a:off x="1066800" y="4114800"/>
            <a:ext cx="1600200" cy="1200329"/>
          </a:xfrm>
          <a:prstGeom prst="rect">
            <a:avLst/>
          </a:prstGeom>
          <a:noFill/>
        </p:spPr>
        <p:txBody>
          <a:bodyPr wrap="square" rtlCol="0">
            <a:spAutoFit/>
          </a:bodyPr>
          <a:lstStyle/>
          <a:p>
            <a:r>
              <a:rPr lang="en-US" dirty="0">
                <a:latin typeface="Courier"/>
                <a:cs typeface="Courier"/>
              </a:rPr>
              <a:t>01110011</a:t>
            </a:r>
          </a:p>
          <a:p>
            <a:r>
              <a:rPr lang="en-US" dirty="0">
                <a:latin typeface="Courier"/>
                <a:cs typeface="Courier"/>
              </a:rPr>
              <a:t>01110011</a:t>
            </a:r>
          </a:p>
          <a:p>
            <a:r>
              <a:rPr lang="en-US" dirty="0">
                <a:latin typeface="Courier"/>
                <a:cs typeface="Courier"/>
              </a:rPr>
              <a:t>--------</a:t>
            </a:r>
          </a:p>
          <a:p>
            <a:r>
              <a:rPr lang="en-US" dirty="0">
                <a:latin typeface="Courier"/>
                <a:cs typeface="Courier"/>
              </a:rPr>
              <a:t>11100110</a:t>
            </a:r>
          </a:p>
        </p:txBody>
      </p:sp>
      <p:sp>
        <p:nvSpPr>
          <p:cNvPr id="8" name="TextBox 7"/>
          <p:cNvSpPr txBox="1"/>
          <p:nvPr/>
        </p:nvSpPr>
        <p:spPr>
          <a:xfrm>
            <a:off x="2971800" y="4114800"/>
            <a:ext cx="1600200" cy="1200329"/>
          </a:xfrm>
          <a:prstGeom prst="rect">
            <a:avLst/>
          </a:prstGeom>
          <a:noFill/>
        </p:spPr>
        <p:txBody>
          <a:bodyPr wrap="square" rtlCol="0">
            <a:spAutoFit/>
          </a:bodyPr>
          <a:lstStyle/>
          <a:p>
            <a:r>
              <a:rPr lang="en-US" dirty="0">
                <a:latin typeface="Courier"/>
                <a:cs typeface="Courier"/>
              </a:rPr>
              <a:t>01010101</a:t>
            </a:r>
          </a:p>
          <a:p>
            <a:r>
              <a:rPr lang="en-US" dirty="0">
                <a:latin typeface="Courier"/>
                <a:cs typeface="Courier"/>
              </a:rPr>
              <a:t>01010101</a:t>
            </a:r>
          </a:p>
          <a:p>
            <a:r>
              <a:rPr lang="en-US" dirty="0">
                <a:latin typeface="Courier"/>
                <a:cs typeface="Courier"/>
              </a:rPr>
              <a:t>--------</a:t>
            </a:r>
          </a:p>
          <a:p>
            <a:r>
              <a:rPr lang="en-US" dirty="0">
                <a:latin typeface="Courier"/>
                <a:cs typeface="Courier"/>
              </a:rPr>
              <a:t>10101010</a:t>
            </a:r>
          </a:p>
        </p:txBody>
      </p:sp>
      <p:sp>
        <p:nvSpPr>
          <p:cNvPr id="9" name="TextBox 8"/>
          <p:cNvSpPr txBox="1"/>
          <p:nvPr/>
        </p:nvSpPr>
        <p:spPr>
          <a:xfrm>
            <a:off x="4876800" y="4114800"/>
            <a:ext cx="1600200" cy="1200329"/>
          </a:xfrm>
          <a:prstGeom prst="rect">
            <a:avLst/>
          </a:prstGeom>
          <a:noFill/>
        </p:spPr>
        <p:txBody>
          <a:bodyPr wrap="square" rtlCol="0">
            <a:spAutoFit/>
          </a:bodyPr>
          <a:lstStyle/>
          <a:p>
            <a:r>
              <a:rPr lang="en-US" dirty="0">
                <a:latin typeface="Courier"/>
                <a:cs typeface="Courier"/>
              </a:rPr>
              <a:t>00011100</a:t>
            </a:r>
          </a:p>
          <a:p>
            <a:r>
              <a:rPr lang="en-US" dirty="0">
                <a:latin typeface="Courier"/>
                <a:cs typeface="Courier"/>
              </a:rPr>
              <a:t>00011100</a:t>
            </a:r>
          </a:p>
          <a:p>
            <a:r>
              <a:rPr lang="en-US" dirty="0">
                <a:latin typeface="Courier"/>
                <a:cs typeface="Courier"/>
              </a:rPr>
              <a:t>--------</a:t>
            </a:r>
          </a:p>
          <a:p>
            <a:r>
              <a:rPr lang="en-US" dirty="0">
                <a:latin typeface="Courier"/>
                <a:cs typeface="Courier"/>
              </a:rPr>
              <a:t>00111000</a:t>
            </a:r>
          </a:p>
        </p:txBody>
      </p:sp>
      <p:sp>
        <p:nvSpPr>
          <p:cNvPr id="10" name="TextBox 9"/>
          <p:cNvSpPr txBox="1"/>
          <p:nvPr/>
        </p:nvSpPr>
        <p:spPr>
          <a:xfrm>
            <a:off x="6781800" y="4114800"/>
            <a:ext cx="1600200" cy="1200329"/>
          </a:xfrm>
          <a:prstGeom prst="rect">
            <a:avLst/>
          </a:prstGeom>
          <a:noFill/>
        </p:spPr>
        <p:txBody>
          <a:bodyPr wrap="square" rtlCol="0">
            <a:spAutoFit/>
          </a:bodyPr>
          <a:lstStyle/>
          <a:p>
            <a:r>
              <a:rPr lang="en-US" dirty="0">
                <a:latin typeface="Courier"/>
                <a:cs typeface="Courier"/>
              </a:rPr>
              <a:t>00000001</a:t>
            </a:r>
          </a:p>
          <a:p>
            <a:r>
              <a:rPr lang="en-US" dirty="0">
                <a:latin typeface="Courier"/>
                <a:cs typeface="Courier"/>
              </a:rPr>
              <a:t>00000001</a:t>
            </a:r>
          </a:p>
          <a:p>
            <a:r>
              <a:rPr lang="en-US" dirty="0">
                <a:latin typeface="Courier"/>
                <a:cs typeface="Courier"/>
              </a:rPr>
              <a:t>--------</a:t>
            </a:r>
          </a:p>
          <a:p>
            <a:r>
              <a:rPr lang="en-US" dirty="0">
                <a:latin typeface="Courier"/>
                <a:cs typeface="Courier"/>
              </a:rPr>
              <a:t>00000010</a:t>
            </a:r>
          </a:p>
        </p:txBody>
      </p:sp>
      <p:sp>
        <p:nvSpPr>
          <p:cNvPr id="3" name="TextBox 2"/>
          <p:cNvSpPr txBox="1"/>
          <p:nvPr/>
        </p:nvSpPr>
        <p:spPr>
          <a:xfrm>
            <a:off x="838200" y="6019800"/>
            <a:ext cx="7315200" cy="369332"/>
          </a:xfrm>
          <a:prstGeom prst="rect">
            <a:avLst/>
          </a:prstGeom>
          <a:noFill/>
        </p:spPr>
        <p:txBody>
          <a:bodyPr wrap="square" rtlCol="0">
            <a:spAutoFit/>
          </a:bodyPr>
          <a:lstStyle/>
          <a:p>
            <a:pPr algn="ctr"/>
            <a:r>
              <a:rPr lang="en-US" b="1" dirty="0"/>
              <a:t>A + A </a:t>
            </a:r>
            <a:r>
              <a:rPr lang="en-US" dirty="0"/>
              <a:t>is the same as </a:t>
            </a:r>
            <a:r>
              <a:rPr lang="en-US" b="1" dirty="0"/>
              <a:t>2 * A </a:t>
            </a:r>
            <a:r>
              <a:rPr lang="en-US" dirty="0"/>
              <a:t>is the same as </a:t>
            </a:r>
            <a:r>
              <a:rPr lang="en-US" b="1" dirty="0"/>
              <a:t>A &lt;&lt; 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2" end="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Arial" charset="0"/>
              </a:rPr>
              <a:t>Fractional Binary Numbers</a:t>
            </a:r>
          </a:p>
        </p:txBody>
      </p:sp>
      <p:sp>
        <p:nvSpPr>
          <p:cNvPr id="2" name="TextBox 1"/>
          <p:cNvSpPr txBox="1"/>
          <p:nvPr/>
        </p:nvSpPr>
        <p:spPr>
          <a:xfrm>
            <a:off x="914400" y="1905000"/>
            <a:ext cx="7391400" cy="4493538"/>
          </a:xfrm>
          <a:prstGeom prst="rect">
            <a:avLst/>
          </a:prstGeom>
          <a:noFill/>
        </p:spPr>
        <p:txBody>
          <a:bodyPr wrap="square" rtlCol="0">
            <a:spAutoFit/>
          </a:bodyPr>
          <a:lstStyle/>
          <a:p>
            <a:r>
              <a:rPr lang="en-US" dirty="0"/>
              <a:t>What is the place value of the first digit to the right of a decimal point?</a:t>
            </a:r>
          </a:p>
          <a:p>
            <a:endParaRPr lang="en-US" dirty="0"/>
          </a:p>
          <a:p>
            <a:r>
              <a:rPr lang="en-US" dirty="0"/>
              <a:t>10</a:t>
            </a:r>
            <a:r>
              <a:rPr lang="en-US" baseline="30000" dirty="0"/>
              <a:t>-1</a:t>
            </a:r>
          </a:p>
          <a:p>
            <a:endParaRPr lang="en-US" baseline="30000" dirty="0"/>
          </a:p>
          <a:p>
            <a:r>
              <a:rPr lang="en-US" dirty="0"/>
              <a:t>What is the place value of the first bit to the right of a binary point?</a:t>
            </a:r>
          </a:p>
          <a:p>
            <a:endParaRPr lang="en-US" dirty="0"/>
          </a:p>
          <a:p>
            <a:r>
              <a:rPr lang="en-US" dirty="0"/>
              <a:t>2</a:t>
            </a:r>
            <a:r>
              <a:rPr lang="en-US" baseline="30000" dirty="0"/>
              <a:t>-1</a:t>
            </a:r>
          </a:p>
          <a:p>
            <a:endParaRPr lang="en-US" dirty="0"/>
          </a:p>
          <a:p>
            <a:r>
              <a:rPr lang="en-US" dirty="0"/>
              <a:t>So, what is the decimal value of the following binary number?</a:t>
            </a:r>
          </a:p>
          <a:p>
            <a:r>
              <a:rPr lang="en-US" dirty="0"/>
              <a:t>	1</a:t>
            </a:r>
            <a:r>
              <a:rPr lang="en-US" baseline="-25000" dirty="0"/>
              <a:t>^</a:t>
            </a:r>
            <a:r>
              <a:rPr lang="en-US" dirty="0"/>
              <a:t>0 1</a:t>
            </a:r>
          </a:p>
          <a:p>
            <a:r>
              <a:rPr lang="en-US" dirty="0"/>
              <a:t>	= 1.25</a:t>
            </a:r>
            <a:r>
              <a:rPr lang="en-US" baseline="-25000" dirty="0"/>
              <a:t>10</a:t>
            </a:r>
          </a:p>
          <a:p>
            <a:endParaRPr lang="en-US" baseline="-25000" dirty="0"/>
          </a:p>
          <a:p>
            <a:endParaRPr lang="en-US" baseline="-25000" dirty="0"/>
          </a:p>
          <a:p>
            <a:r>
              <a:rPr lang="en-US" sz="1600" i="1" dirty="0"/>
              <a:t>8    4    2   1 </a:t>
            </a:r>
            <a:r>
              <a:rPr lang="en-US" sz="1600" i="1" baseline="-25000" dirty="0"/>
              <a:t>^</a:t>
            </a:r>
            <a:r>
              <a:rPr lang="en-US" sz="1600" i="1" dirty="0"/>
              <a:t> .5    .25  .125  .0625</a:t>
            </a:r>
          </a:p>
          <a:p>
            <a:pPr marL="342900" indent="-342900">
              <a:buAutoNum type="arabicPlain"/>
            </a:pPr>
            <a:r>
              <a:rPr lang="en-US" dirty="0"/>
              <a:t>0   1   0    1    1     0       0</a:t>
            </a:r>
          </a:p>
          <a:p>
            <a:pPr marL="342900" indent="-342900">
              <a:buAutoNum type="arabicPlain"/>
            </a:pPr>
            <a:endParaRPr lang="en-US" dirty="0"/>
          </a:p>
          <a:p>
            <a:r>
              <a:rPr lang="en-US" dirty="0"/>
              <a:t>	1010</a:t>
            </a:r>
            <a:r>
              <a:rPr lang="en-US" baseline="-25000" dirty="0"/>
              <a:t>^</a:t>
            </a:r>
            <a:r>
              <a:rPr lang="en-US" dirty="0"/>
              <a:t>1100= 10.75</a:t>
            </a:r>
            <a:r>
              <a:rPr lang="en-US" baseline="-25000" dirty="0"/>
              <a:t>10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4"/>
          <p:cNvSpPr>
            <a:spLocks noGrp="1" noChangeArrowheads="1"/>
          </p:cNvSpPr>
          <p:nvPr>
            <p:ph type="ctrTitle"/>
          </p:nvPr>
        </p:nvSpPr>
        <p:spPr/>
        <p:txBody>
          <a:bodyPr/>
          <a:lstStyle/>
          <a:p>
            <a:pPr eaLnBrk="1" hangingPunct="1"/>
            <a:r>
              <a:rPr lang="en-US">
                <a:latin typeface="Arial" charset="0"/>
              </a:rPr>
              <a:t>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pPr eaLnBrk="1" hangingPunct="1"/>
            <a:r>
              <a:rPr lang="en-US">
                <a:latin typeface="Arial" charset="0"/>
              </a:rPr>
              <a:t>Question</a:t>
            </a:r>
          </a:p>
        </p:txBody>
      </p:sp>
      <p:sp>
        <p:nvSpPr>
          <p:cNvPr id="6146" name="Rectangle 3"/>
          <p:cNvSpPr>
            <a:spLocks noGrp="1" noChangeArrowheads="1"/>
          </p:cNvSpPr>
          <p:nvPr>
            <p:ph type="body" idx="1"/>
          </p:nvPr>
        </p:nvSpPr>
        <p:spPr/>
        <p:txBody>
          <a:bodyPr/>
          <a:lstStyle/>
          <a:p>
            <a:pPr eaLnBrk="1" hangingPunct="1"/>
            <a:r>
              <a:rPr lang="en-US">
                <a:latin typeface="Arial" charset="0"/>
              </a:rPr>
              <a:t>What is a bit?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atin typeface="Arial" charset="0"/>
              </a:rPr>
              <a:t>Where do bits come from?</a:t>
            </a:r>
          </a:p>
        </p:txBody>
      </p:sp>
      <p:grpSp>
        <p:nvGrpSpPr>
          <p:cNvPr id="2" name="Group 4"/>
          <p:cNvGrpSpPr>
            <a:grpSpLocks/>
          </p:cNvGrpSpPr>
          <p:nvPr/>
        </p:nvGrpSpPr>
        <p:grpSpPr bwMode="auto">
          <a:xfrm>
            <a:off x="852488" y="2032000"/>
            <a:ext cx="2840037" cy="3921125"/>
            <a:chOff x="537" y="1280"/>
            <a:chExt cx="1789" cy="2470"/>
          </a:xfrm>
        </p:grpSpPr>
        <p:graphicFrame>
          <p:nvGraphicFramePr>
            <p:cNvPr id="8205" name="Object 5"/>
            <p:cNvGraphicFramePr>
              <a:graphicFrameLocks noChangeAspect="1"/>
            </p:cNvGraphicFramePr>
            <p:nvPr/>
          </p:nvGraphicFramePr>
          <p:xfrm>
            <a:off x="537" y="1280"/>
            <a:ext cx="1789" cy="1912"/>
          </p:xfrm>
          <a:graphic>
            <a:graphicData uri="http://schemas.openxmlformats.org/presentationml/2006/ole">
              <mc:AlternateContent xmlns:mc="http://schemas.openxmlformats.org/markup-compatibility/2006">
                <mc:Choice xmlns:v="urn:schemas-microsoft-com:vml" Requires="v">
                  <p:oleObj spid="_x0000_s8267" name="Clip" r:id="rId3" imgW="832104" imgH="889711" progId="MS_ClipArt_Gallery.2">
                    <p:embed/>
                  </p:oleObj>
                </mc:Choice>
                <mc:Fallback>
                  <p:oleObj name="Clip" r:id="rId3" imgW="832104" imgH="889711"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 y="1280"/>
                          <a:ext cx="1789"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5846" name="Text Box 6"/>
            <p:cNvSpPr txBox="1">
              <a:spLocks noChangeArrowheads="1"/>
            </p:cNvSpPr>
            <p:nvPr/>
          </p:nvSpPr>
          <p:spPr bwMode="auto">
            <a:xfrm>
              <a:off x="911" y="3462"/>
              <a:ext cx="1015" cy="288"/>
            </a:xfrm>
            <a:prstGeom prst="rect">
              <a:avLst/>
            </a:prstGeom>
            <a:noFill/>
            <a:ln w="9525">
              <a:noFill/>
              <a:miter lim="800000"/>
              <a:headEnd/>
              <a:tailEnd/>
            </a:ln>
            <a:effec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a:effectLst>
                    <a:outerShdw blurRad="38100" dist="38100" dir="2700000" algn="tl">
                      <a:srgbClr val="DDDDDD"/>
                    </a:outerShdw>
                  </a:effectLst>
                  <a:latin typeface="Times New Roman" charset="0"/>
                  <a:cs typeface="+mn-cs"/>
                </a:rPr>
                <a:t>Bitaba Tree</a:t>
              </a:r>
            </a:p>
          </p:txBody>
        </p:sp>
      </p:grpSp>
      <p:grpSp>
        <p:nvGrpSpPr>
          <p:cNvPr id="3" name="Group 7"/>
          <p:cNvGrpSpPr>
            <a:grpSpLocks/>
          </p:cNvGrpSpPr>
          <p:nvPr/>
        </p:nvGrpSpPr>
        <p:grpSpPr bwMode="auto">
          <a:xfrm>
            <a:off x="3692525" y="2613025"/>
            <a:ext cx="4926013" cy="3949700"/>
            <a:chOff x="2326" y="1646"/>
            <a:chExt cx="3103" cy="2488"/>
          </a:xfrm>
        </p:grpSpPr>
        <p:graphicFrame>
          <p:nvGraphicFramePr>
            <p:cNvPr id="8196" name="Object 8"/>
            <p:cNvGraphicFramePr>
              <a:graphicFrameLocks noChangeAspect="1"/>
            </p:cNvGraphicFramePr>
            <p:nvPr/>
          </p:nvGraphicFramePr>
          <p:xfrm>
            <a:off x="2326" y="2182"/>
            <a:ext cx="3103" cy="1462"/>
          </p:xfrm>
          <a:graphic>
            <a:graphicData uri="http://schemas.openxmlformats.org/presentationml/2006/ole">
              <mc:AlternateContent xmlns:mc="http://schemas.openxmlformats.org/markup-compatibility/2006">
                <mc:Choice xmlns:v="urn:schemas-microsoft-com:vml" Requires="v">
                  <p:oleObj spid="_x0000_s8268" name="Clip" r:id="rId5" imgW="1153058" imgH="543154" progId="MS_ClipArt_Gallery.2">
                    <p:embed/>
                  </p:oleObj>
                </mc:Choice>
                <mc:Fallback>
                  <p:oleObj name="Clip" r:id="rId5" imgW="1153058" imgH="543154" progId="MS_ClipArt_Gallery.2">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 y="2182"/>
                          <a:ext cx="3103" cy="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5849" name="Text Box 9"/>
            <p:cNvSpPr txBox="1">
              <a:spLocks noChangeArrowheads="1"/>
            </p:cNvSpPr>
            <p:nvPr/>
          </p:nvSpPr>
          <p:spPr bwMode="auto">
            <a:xfrm>
              <a:off x="3140" y="3846"/>
              <a:ext cx="1476" cy="288"/>
            </a:xfrm>
            <a:prstGeom prst="rect">
              <a:avLst/>
            </a:prstGeom>
            <a:noFill/>
            <a:ln w="9525">
              <a:noFill/>
              <a:miter lim="800000"/>
              <a:headEnd/>
              <a:tailEnd/>
            </a:ln>
            <a:effec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a:effectLst>
                    <a:outerShdw blurRad="38100" dist="38100" dir="2700000" algn="tl">
                      <a:srgbClr val="DDDDDD"/>
                    </a:outerShdw>
                  </a:effectLst>
                  <a:latin typeface="Times New Roman" charset="0"/>
                  <a:cs typeface="+mn-cs"/>
                </a:rPr>
                <a:t>Andes Mountains</a:t>
              </a:r>
            </a:p>
          </p:txBody>
        </p:sp>
        <p:sp>
          <p:nvSpPr>
            <p:cNvPr id="8198" name="Line 10"/>
            <p:cNvSpPr>
              <a:spLocks noChangeShapeType="1"/>
            </p:cNvSpPr>
            <p:nvPr/>
          </p:nvSpPr>
          <p:spPr bwMode="auto">
            <a:xfrm>
              <a:off x="3355" y="2467"/>
              <a:ext cx="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9" name="Text Box 11"/>
            <p:cNvSpPr txBox="1">
              <a:spLocks noChangeArrowheads="1"/>
            </p:cNvSpPr>
            <p:nvPr/>
          </p:nvSpPr>
          <p:spPr bwMode="auto">
            <a:xfrm>
              <a:off x="3507" y="2331"/>
              <a:ext cx="4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14,000'</a:t>
              </a:r>
            </a:p>
          </p:txBody>
        </p:sp>
        <p:sp>
          <p:nvSpPr>
            <p:cNvPr id="8200" name="Line 12"/>
            <p:cNvSpPr>
              <a:spLocks noChangeShapeType="1"/>
            </p:cNvSpPr>
            <p:nvPr/>
          </p:nvSpPr>
          <p:spPr bwMode="auto">
            <a:xfrm flipV="1">
              <a:off x="3286" y="1838"/>
              <a:ext cx="468" cy="53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1" name="Text Box 13"/>
            <p:cNvSpPr txBox="1">
              <a:spLocks noChangeArrowheads="1"/>
            </p:cNvSpPr>
            <p:nvPr/>
          </p:nvSpPr>
          <p:spPr bwMode="auto">
            <a:xfrm>
              <a:off x="3355" y="1646"/>
              <a:ext cx="7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Numeric Bits</a:t>
              </a:r>
            </a:p>
          </p:txBody>
        </p:sp>
        <p:sp>
          <p:nvSpPr>
            <p:cNvPr id="8202" name="Text Box 14"/>
            <p:cNvSpPr txBox="1">
              <a:spLocks noChangeArrowheads="1"/>
            </p:cNvSpPr>
            <p:nvPr/>
          </p:nvSpPr>
          <p:spPr bwMode="auto">
            <a:xfrm>
              <a:off x="4691" y="1738"/>
              <a:ext cx="63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t>Character </a:t>
              </a:r>
            </a:p>
            <a:p>
              <a:pPr algn="ctr"/>
              <a:r>
                <a:rPr lang="en-US" sz="1400"/>
                <a:t>Bits</a:t>
              </a:r>
            </a:p>
          </p:txBody>
        </p:sp>
        <p:sp>
          <p:nvSpPr>
            <p:cNvPr id="8203" name="Line 15"/>
            <p:cNvSpPr>
              <a:spLocks noChangeShapeType="1"/>
            </p:cNvSpPr>
            <p:nvPr/>
          </p:nvSpPr>
          <p:spPr bwMode="auto">
            <a:xfrm flipV="1">
              <a:off x="3507" y="2331"/>
              <a:ext cx="1071" cy="28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4" name="Line 16"/>
            <p:cNvSpPr>
              <a:spLocks noChangeShapeType="1"/>
            </p:cNvSpPr>
            <p:nvPr/>
          </p:nvSpPr>
          <p:spPr bwMode="auto">
            <a:xfrm flipV="1">
              <a:off x="4578" y="1931"/>
              <a:ext cx="184" cy="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noChangeArrowheads="1"/>
          </p:cNvSpPr>
          <p:nvPr>
            <p:ph type="body" idx="1"/>
          </p:nvPr>
        </p:nvSpPr>
        <p:spPr/>
        <p:txBody>
          <a:bodyPr/>
          <a:lstStyle/>
          <a:p>
            <a:pPr algn="ctr" eaLnBrk="1" hangingPunct="1">
              <a:buFontTx/>
              <a:buNone/>
            </a:pPr>
            <a:r>
              <a:rPr lang="en-US" sz="25200">
                <a:latin typeface="Arial" charset="0"/>
              </a:rPr>
              <a:t>NOT!</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en-US">
                <a:latin typeface="Arial" charset="0"/>
              </a:rPr>
              <a:t>Question</a:t>
            </a:r>
          </a:p>
        </p:txBody>
      </p:sp>
      <p:sp>
        <p:nvSpPr>
          <p:cNvPr id="7170" name="Rectangle 3"/>
          <p:cNvSpPr>
            <a:spLocks noGrp="1" noChangeArrowheads="1"/>
          </p:cNvSpPr>
          <p:nvPr>
            <p:ph type="body" idx="1"/>
          </p:nvPr>
        </p:nvSpPr>
        <p:spPr/>
        <p:txBody>
          <a:bodyPr/>
          <a:lstStyle/>
          <a:p>
            <a:pPr eaLnBrk="1" hangingPunct="1"/>
            <a:r>
              <a:rPr lang="en-US" dirty="0">
                <a:latin typeface="Arial" charset="0"/>
              </a:rPr>
              <a:t>The first computers did decimal arithmetic.  Couldn’t we just skip binary? </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3762</TotalTime>
  <Words>2146</Words>
  <Application>Microsoft Macintosh PowerPoint</Application>
  <PresentationFormat>On-screen Show (4:3)</PresentationFormat>
  <Paragraphs>684</Paragraphs>
  <Slides>52</Slides>
  <Notes>1</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Default Design</vt:lpstr>
      <vt:lpstr>Clip</vt:lpstr>
      <vt:lpstr>Datatypes I</vt:lpstr>
      <vt:lpstr>Outline</vt:lpstr>
      <vt:lpstr>Representations</vt:lpstr>
      <vt:lpstr>Representations &amp; Numbers</vt:lpstr>
      <vt:lpstr>Datatypes</vt:lpstr>
      <vt:lpstr>Question</vt:lpstr>
      <vt:lpstr>Where do bits come from?</vt:lpstr>
      <vt:lpstr>PowerPoint Presentation</vt:lpstr>
      <vt:lpstr>Question</vt:lpstr>
      <vt:lpstr>Babbage Difference Engine #2</vt:lpstr>
      <vt:lpstr>PowerPoint Presentation</vt:lpstr>
      <vt:lpstr>Decimal or Binary?</vt:lpstr>
      <vt:lpstr>Question</vt:lpstr>
      <vt:lpstr>Quick Review of Base 2 Math</vt:lpstr>
      <vt:lpstr>Addition and Subtraction</vt:lpstr>
      <vt:lpstr>How Can We Represent Numbers Using Bits?</vt:lpstr>
      <vt:lpstr>Take Advantage of a Pattern?</vt:lpstr>
      <vt:lpstr>Hmm.   Looks Like Place Value in Base 10.</vt:lpstr>
      <vt:lpstr>Unsigned Integers</vt:lpstr>
      <vt:lpstr>PowerPoint Presentation</vt:lpstr>
      <vt:lpstr>Practice Problems</vt:lpstr>
      <vt:lpstr>Trouble In Paradise </vt:lpstr>
      <vt:lpstr>Signed Integers</vt:lpstr>
      <vt:lpstr>PowerPoint Presentation</vt:lpstr>
      <vt:lpstr>More Practice Problems</vt:lpstr>
      <vt:lpstr>Nagging Concerns...</vt:lpstr>
      <vt:lpstr>Reality Sets In</vt:lpstr>
      <vt:lpstr>A New Hope...</vt:lpstr>
      <vt:lpstr>A New Hope...</vt:lpstr>
      <vt:lpstr>A New Hope...</vt:lpstr>
      <vt:lpstr>A New Hope...</vt:lpstr>
      <vt:lpstr>...for Signed integers</vt:lpstr>
      <vt:lpstr>UsefulProperties</vt:lpstr>
      <vt:lpstr>PowerPoint Presentation</vt:lpstr>
      <vt:lpstr>Two’s-Complement Representation</vt:lpstr>
      <vt:lpstr>More Practice Problems</vt:lpstr>
      <vt:lpstr>Signed integers</vt:lpstr>
      <vt:lpstr>PowerPoint Presentation</vt:lpstr>
      <vt:lpstr> Decimal to Binary Conversion</vt:lpstr>
      <vt:lpstr>Binary to Decimal Conversion</vt:lpstr>
      <vt:lpstr>Questions?</vt:lpstr>
      <vt:lpstr>Adding Bits</vt:lpstr>
      <vt:lpstr>Overflow</vt:lpstr>
      <vt:lpstr>Overflow</vt:lpstr>
      <vt:lpstr>Overflow</vt:lpstr>
      <vt:lpstr>Overflow</vt:lpstr>
      <vt:lpstr>Sign Extension</vt:lpstr>
      <vt:lpstr>Example</vt:lpstr>
      <vt:lpstr>Sign Extension</vt:lpstr>
      <vt:lpstr>What happens when we add a number to itself?</vt:lpstr>
      <vt:lpstr>Fractional Binary Numbers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 &amp; Objectives</dc:title>
  <dc:creator>Bill Leahy</dc:creator>
  <cp:lastModifiedBy>Dan Forsyth</cp:lastModifiedBy>
  <cp:revision>140</cp:revision>
  <dcterms:created xsi:type="dcterms:W3CDTF">2004-07-11T12:37:23Z</dcterms:created>
  <dcterms:modified xsi:type="dcterms:W3CDTF">2018-08-23T22:34:25Z</dcterms:modified>
</cp:coreProperties>
</file>